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81" r:id="rId1"/>
  </p:sldMasterIdLst>
  <p:sldIdLst>
    <p:sldId id="257" r:id="rId2"/>
    <p:sldId id="258" r:id="rId3"/>
    <p:sldId id="265" r:id="rId4"/>
    <p:sldId id="266" r:id="rId5"/>
    <p:sldId id="267" r:id="rId6"/>
    <p:sldId id="268" r:id="rId7"/>
    <p:sldId id="270" r:id="rId8"/>
    <p:sldId id="259" r:id="rId9"/>
    <p:sldId id="271" r:id="rId10"/>
    <p:sldId id="272" r:id="rId11"/>
    <p:sldId id="274" r:id="rId12"/>
    <p:sldId id="273" r:id="rId13"/>
    <p:sldId id="275" r:id="rId14"/>
    <p:sldId id="276" r:id="rId15"/>
    <p:sldId id="277" r:id="rId16"/>
    <p:sldId id="278"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081"/>
  </p:normalViewPr>
  <p:slideViewPr>
    <p:cSldViewPr snapToGrid="0" snapToObjects="1">
      <p:cViewPr>
        <p:scale>
          <a:sx n="84" d="100"/>
          <a:sy n="84" d="100"/>
        </p:scale>
        <p:origin x="344"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2314833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8" name="Footer Placeholder 7"/>
          <p:cNvSpPr>
            <a:spLocks noGrp="1"/>
          </p:cNvSpPr>
          <p:nvPr>
            <p:ph type="ftr" sz="quarter" idx="11"/>
          </p:nvPr>
        </p:nvSpPr>
        <p:spPr/>
        <p:txBody>
          <a:bodyPr/>
          <a:lstStyle/>
          <a:p>
            <a:endParaRPr lang="es-ES_tradnl"/>
          </a:p>
        </p:txBody>
      </p:sp>
      <p:sp>
        <p:nvSpPr>
          <p:cNvPr id="9" name="Slide Number Placeholder 8"/>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10466244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8" name="Footer Placeholder 7"/>
          <p:cNvSpPr>
            <a:spLocks noGrp="1"/>
          </p:cNvSpPr>
          <p:nvPr>
            <p:ph type="ftr" sz="quarter" idx="11"/>
          </p:nvPr>
        </p:nvSpPr>
        <p:spPr/>
        <p:txBody>
          <a:bodyPr/>
          <a:lstStyle/>
          <a:p>
            <a:endParaRPr lang="es-ES_tradnl"/>
          </a:p>
        </p:txBody>
      </p:sp>
      <p:sp>
        <p:nvSpPr>
          <p:cNvPr id="9" name="Slide Number Placeholder 8"/>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1983125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2149633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1841272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9" name="Footer Placeholder 8"/>
          <p:cNvSpPr>
            <a:spLocks noGrp="1"/>
          </p:cNvSpPr>
          <p:nvPr>
            <p:ph type="ftr" sz="quarter" idx="11"/>
          </p:nvPr>
        </p:nvSpPr>
        <p:spPr/>
        <p:txBody>
          <a:bodyPr/>
          <a:lstStyle/>
          <a:p>
            <a:endParaRPr lang="es-ES_tradnl"/>
          </a:p>
        </p:txBody>
      </p:sp>
      <p:sp>
        <p:nvSpPr>
          <p:cNvPr id="10" name="Slide Number Placeholder 9"/>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598367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11" name="Footer Placeholder 10"/>
          <p:cNvSpPr>
            <a:spLocks noGrp="1"/>
          </p:cNvSpPr>
          <p:nvPr>
            <p:ph type="ftr" sz="quarter" idx="11"/>
          </p:nvPr>
        </p:nvSpPr>
        <p:spPr/>
        <p:txBody>
          <a:bodyPr/>
          <a:lstStyle/>
          <a:p>
            <a:endParaRPr lang="es-ES_tradnl"/>
          </a:p>
        </p:txBody>
      </p:sp>
      <p:sp>
        <p:nvSpPr>
          <p:cNvPr id="12" name="Slide Number Placeholder 11"/>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3002127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7" name="Footer Placeholder 6"/>
          <p:cNvSpPr>
            <a:spLocks noGrp="1"/>
          </p:cNvSpPr>
          <p:nvPr>
            <p:ph type="ftr" sz="quarter" idx="11"/>
          </p:nvPr>
        </p:nvSpPr>
        <p:spPr/>
        <p:txBody>
          <a:bodyPr/>
          <a:lstStyle/>
          <a:p>
            <a:endParaRPr lang="es-ES_tradnl"/>
          </a:p>
        </p:txBody>
      </p:sp>
      <p:sp>
        <p:nvSpPr>
          <p:cNvPr id="8" name="Slide Number Placeholder 7"/>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816619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979092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9" name="Footer Placeholder 8"/>
          <p:cNvSpPr>
            <a:spLocks noGrp="1"/>
          </p:cNvSpPr>
          <p:nvPr>
            <p:ph type="ftr" sz="quarter" idx="11"/>
          </p:nvPr>
        </p:nvSpPr>
        <p:spPr/>
        <p:txBody>
          <a:bodyPr/>
          <a:lstStyle/>
          <a:p>
            <a:endParaRPr lang="es-ES_tradnl"/>
          </a:p>
        </p:txBody>
      </p:sp>
      <p:sp>
        <p:nvSpPr>
          <p:cNvPr id="10" name="Slide Number Placeholder 9"/>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1727642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6116DA5-DE2B-A34B-9F44-E57B8BF98D3F}" type="datetimeFigureOut">
              <a:rPr lang="es-ES_tradnl" smtClean="0"/>
              <a:t>15/7/21</a:t>
            </a:fld>
            <a:endParaRPr lang="es-ES_tradnl"/>
          </a:p>
        </p:txBody>
      </p:sp>
      <p:sp>
        <p:nvSpPr>
          <p:cNvPr id="9" name="Footer Placeholder 8"/>
          <p:cNvSpPr>
            <a:spLocks noGrp="1"/>
          </p:cNvSpPr>
          <p:nvPr>
            <p:ph type="ftr" sz="quarter" idx="11"/>
          </p:nvPr>
        </p:nvSpPr>
        <p:spPr>
          <a:xfrm>
            <a:off x="3499101" y="6356350"/>
            <a:ext cx="5911517" cy="365125"/>
          </a:xfrm>
        </p:spPr>
        <p:txBody>
          <a:bodyPr/>
          <a:lstStyle/>
          <a:p>
            <a:endParaRPr lang="es-ES_tradnl"/>
          </a:p>
        </p:txBody>
      </p:sp>
      <p:sp>
        <p:nvSpPr>
          <p:cNvPr id="10" name="Slide Number Placeholder 9"/>
          <p:cNvSpPr>
            <a:spLocks noGrp="1"/>
          </p:cNvSpPr>
          <p:nvPr>
            <p:ph type="sldNum" sz="quarter" idx="12"/>
          </p:nvPr>
        </p:nvSpPr>
        <p:spPr/>
        <p:txBody>
          <a:body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30014225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A6116DA5-DE2B-A34B-9F44-E57B8BF98D3F}" type="datetimeFigureOut">
              <a:rPr lang="es-ES_tradnl" smtClean="0"/>
              <a:t>15/7/21</a:t>
            </a:fld>
            <a:endParaRPr lang="es-ES_tradnl"/>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s-ES_tradnl"/>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967C66D9-CA09-7C47-B735-4A2C77EF9CA0}" type="slidenum">
              <a:rPr lang="es-ES_tradnl" smtClean="0"/>
              <a:t>‹#›</a:t>
            </a:fld>
            <a:endParaRPr lang="es-ES_tradnl"/>
          </a:p>
        </p:txBody>
      </p:sp>
    </p:spTree>
    <p:extLst>
      <p:ext uri="{BB962C8B-B14F-4D97-AF65-F5344CB8AC3E}">
        <p14:creationId xmlns:p14="http://schemas.microsoft.com/office/powerpoint/2010/main" val="2889816968"/>
      </p:ext>
    </p:extLst>
  </p:cSld>
  <p:clrMap bg1="lt1" tx1="dk1" bg2="lt2" tx2="dk2" accent1="accent1" accent2="accent2" accent3="accent3" accent4="accent4" accent5="accent5" accent6="accent6" hlink="hlink" folHlink="folHlink"/>
  <p:sldLayoutIdLst>
    <p:sldLayoutId id="2147483982" r:id="rId1"/>
    <p:sldLayoutId id="2147483983" r:id="rId2"/>
    <p:sldLayoutId id="2147483984" r:id="rId3"/>
    <p:sldLayoutId id="2147483985" r:id="rId4"/>
    <p:sldLayoutId id="2147483986" r:id="rId5"/>
    <p:sldLayoutId id="2147483987" r:id="rId6"/>
    <p:sldLayoutId id="2147483988" r:id="rId7"/>
    <p:sldLayoutId id="2147483989" r:id="rId8"/>
    <p:sldLayoutId id="2147483990" r:id="rId9"/>
    <p:sldLayoutId id="2147483991" r:id="rId10"/>
    <p:sldLayoutId id="2147483992"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142999"/>
            <a:ext cx="9220200" cy="6446520"/>
          </a:xfrm>
        </p:spPr>
        <p:txBody>
          <a:bodyPr>
            <a:normAutofit/>
          </a:bodyPr>
          <a:lstStyle/>
          <a:p>
            <a:pPr algn="ctr"/>
            <a:r>
              <a:rPr lang="en-US" sz="10700" dirty="0">
                <a:solidFill>
                  <a:schemeClr val="tx1"/>
                </a:solidFill>
                <a:latin typeface="Avenir Next Condensed" panose="020B0506020202020204" pitchFamily="34" charset="0"/>
              </a:rPr>
              <a:t>Pro</a:t>
            </a:r>
            <a:br>
              <a:rPr lang="en-US" dirty="0"/>
            </a:br>
            <a:r>
              <a:rPr lang="es-ES_tradnl" dirty="0"/>
              <a:t> </a:t>
            </a:r>
            <a:r>
              <a:rPr lang="es-ES_tradnl" sz="5300" dirty="0">
                <a:latin typeface="Avenir Next Condensed Ultra Lig" panose="020B0206020202020204" pitchFamily="34" charset="77"/>
              </a:rPr>
              <a:t>Diagnóstico Personalizado de Pronunciación en Inglés para Hispanohablantes </a:t>
            </a:r>
            <a:endParaRPr lang="es-ES_tradnl" dirty="0">
              <a:latin typeface="Avenir Next Condensed Ultra Lig" panose="020B0206020202020204" pitchFamily="34" charset="77"/>
            </a:endParaRPr>
          </a:p>
        </p:txBody>
      </p:sp>
    </p:spTree>
    <p:extLst>
      <p:ext uri="{BB962C8B-B14F-4D97-AF65-F5344CB8AC3E}">
        <p14:creationId xmlns:p14="http://schemas.microsoft.com/office/powerpoint/2010/main" val="1087908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087F220-C4B3-EE4F-9C04-D110EE6CB355}"/>
              </a:ext>
            </a:extLst>
          </p:cNvPr>
          <p:cNvSpPr/>
          <p:nvPr/>
        </p:nvSpPr>
        <p:spPr>
          <a:xfrm>
            <a:off x="273380" y="144295"/>
            <a:ext cx="6010684" cy="369332"/>
          </a:xfrm>
          <a:prstGeom prst="rect">
            <a:avLst/>
          </a:prstGeom>
        </p:spPr>
        <p:txBody>
          <a:bodyPr wrap="none">
            <a:spAutoFit/>
          </a:bodyPr>
          <a:lstStyle/>
          <a:p>
            <a:r>
              <a:rPr lang="es-ES_tradnl" b="1"/>
              <a:t>Diagnóstico de las </a:t>
            </a:r>
            <a:r>
              <a:rPr lang="es-ES_tradnl" b="1">
                <a:solidFill>
                  <a:srgbClr val="FF0000"/>
                </a:solidFill>
              </a:rPr>
              <a:t>fortalezas</a:t>
            </a:r>
            <a:r>
              <a:rPr lang="es-ES_tradnl" b="1"/>
              <a:t> de pronunciación del estudiante</a:t>
            </a:r>
            <a:endParaRPr lang="es-ES_tradnl"/>
          </a:p>
        </p:txBody>
      </p:sp>
      <p:graphicFrame>
        <p:nvGraphicFramePr>
          <p:cNvPr id="3" name="Table 2">
            <a:extLst>
              <a:ext uri="{FF2B5EF4-FFF2-40B4-BE49-F238E27FC236}">
                <a16:creationId xmlns:a16="http://schemas.microsoft.com/office/drawing/2014/main" id="{8E91EC24-1E84-A441-8B64-BC9B6037DF82}"/>
              </a:ext>
            </a:extLst>
          </p:cNvPr>
          <p:cNvGraphicFramePr>
            <a:graphicFrameLocks noGrp="1"/>
          </p:cNvGraphicFramePr>
          <p:nvPr>
            <p:extLst>
              <p:ext uri="{D42A27DB-BD31-4B8C-83A1-F6EECF244321}">
                <p14:modId xmlns:p14="http://schemas.microsoft.com/office/powerpoint/2010/main" val="2726564550"/>
              </p:ext>
            </p:extLst>
          </p:nvPr>
        </p:nvGraphicFramePr>
        <p:xfrm>
          <a:off x="273380" y="670569"/>
          <a:ext cx="10394620" cy="2133591"/>
        </p:xfrm>
        <a:graphic>
          <a:graphicData uri="http://schemas.openxmlformats.org/drawingml/2006/table">
            <a:tbl>
              <a:tblPr>
                <a:tableStyleId>{5C22544A-7EE6-4342-B048-85BDC9FD1C3A}</a:tableStyleId>
              </a:tblPr>
              <a:tblGrid>
                <a:gridCol w="505831">
                  <a:extLst>
                    <a:ext uri="{9D8B030D-6E8A-4147-A177-3AD203B41FA5}">
                      <a16:colId xmlns:a16="http://schemas.microsoft.com/office/drawing/2014/main" val="4186218748"/>
                    </a:ext>
                  </a:extLst>
                </a:gridCol>
                <a:gridCol w="3886136">
                  <a:extLst>
                    <a:ext uri="{9D8B030D-6E8A-4147-A177-3AD203B41FA5}">
                      <a16:colId xmlns:a16="http://schemas.microsoft.com/office/drawing/2014/main" val="431983622"/>
                    </a:ext>
                  </a:extLst>
                </a:gridCol>
                <a:gridCol w="3411013">
                  <a:extLst>
                    <a:ext uri="{9D8B030D-6E8A-4147-A177-3AD203B41FA5}">
                      <a16:colId xmlns:a16="http://schemas.microsoft.com/office/drawing/2014/main" val="153551317"/>
                    </a:ext>
                  </a:extLst>
                </a:gridCol>
                <a:gridCol w="2591640">
                  <a:extLst>
                    <a:ext uri="{9D8B030D-6E8A-4147-A177-3AD203B41FA5}">
                      <a16:colId xmlns:a16="http://schemas.microsoft.com/office/drawing/2014/main" val="1351808093"/>
                    </a:ext>
                  </a:extLst>
                </a:gridCol>
              </a:tblGrid>
              <a:tr h="2133591">
                <a:tc>
                  <a:txBody>
                    <a:bodyPr/>
                    <a:lstStyle/>
                    <a:p>
                      <a:pPr marL="0" marR="0" algn="ctr">
                        <a:lnSpc>
                          <a:spcPct val="115000"/>
                        </a:lnSpc>
                        <a:spcBef>
                          <a:spcPts val="0"/>
                        </a:spcBef>
                        <a:spcAft>
                          <a:spcPts val="0"/>
                        </a:spcAft>
                      </a:pPr>
                      <a:r>
                        <a:rPr lang="en-US" sz="1100">
                          <a:effectLst/>
                          <a:latin typeface="Arial" panose="020B0604020202020204" pitchFamily="34" charset="0"/>
                          <a:ea typeface="Arial" panose="020B0604020202020204" pitchFamily="34" charset="0"/>
                        </a:rPr>
                        <a:t>Suprasegmentales</a:t>
                      </a:r>
                    </a:p>
                  </a:txBody>
                  <a:tcPr marL="68580" marR="68580" marT="0" marB="0" vert="vert270"/>
                </a:tc>
                <a:tc>
                  <a:txBody>
                    <a:bodyPr/>
                    <a:lstStyle/>
                    <a:p>
                      <a:pPr marL="0" marR="0" algn="ctr">
                        <a:lnSpc>
                          <a:spcPct val="115000"/>
                        </a:lnSpc>
                        <a:spcBef>
                          <a:spcPts val="0"/>
                        </a:spcBef>
                        <a:spcAft>
                          <a:spcPts val="0"/>
                        </a:spcAft>
                      </a:pPr>
                      <a:r>
                        <a:rPr lang="en-US" sz="1200" u="sng" kern="0">
                          <a:effectLst/>
                        </a:rPr>
                        <a:t>Intonation</a:t>
                      </a:r>
                      <a:endParaRPr lang="en-US" sz="1100" kern="0">
                        <a:effectLst/>
                      </a:endParaRPr>
                    </a:p>
                    <a:p>
                      <a:pPr marL="0" marR="0">
                        <a:lnSpc>
                          <a:spcPct val="115000"/>
                        </a:lnSpc>
                        <a:spcBef>
                          <a:spcPts val="0"/>
                        </a:spcBef>
                        <a:spcAft>
                          <a:spcPts val="0"/>
                        </a:spcAft>
                      </a:pPr>
                      <a:r>
                        <a:rPr lang="en-US" sz="1200">
                          <a:effectLst/>
                        </a:rPr>
                        <a:t> </a:t>
                      </a:r>
                      <a:endParaRPr lang="en-US" sz="1100">
                        <a:effectLst/>
                      </a:endParaRPr>
                    </a:p>
                    <a:p>
                      <a:pPr marL="0" marR="0">
                        <a:lnSpc>
                          <a:spcPct val="115000"/>
                        </a:lnSpc>
                        <a:spcBef>
                          <a:spcPts val="0"/>
                        </a:spcBef>
                        <a:spcAft>
                          <a:spcPts val="0"/>
                        </a:spcAft>
                      </a:pPr>
                      <a:r>
                        <a:rPr lang="en-US" sz="1200">
                          <a:effectLst/>
                        </a:rPr>
                        <a:t>In general, most of Nana’s rising and falling intonations within sentences are appropriate. They do not often confuse the meanings of her sentences.  </a:t>
                      </a:r>
                      <a:endParaRPr lang="en-US" sz="1100">
                        <a:effectLst/>
                      </a:endParaRPr>
                    </a:p>
                    <a:p>
                      <a:pPr marL="0" marR="0">
                        <a:lnSpc>
                          <a:spcPct val="115000"/>
                        </a:lnSpc>
                        <a:spcBef>
                          <a:spcPts val="0"/>
                        </a:spcBef>
                        <a:spcAft>
                          <a:spcPts val="0"/>
                        </a:spcAft>
                      </a:pPr>
                      <a:r>
                        <a:rPr lang="en-US" sz="1200">
                          <a:effectLst/>
                        </a:rPr>
                        <a:t>She uses a downward intonation when she is declaring something like when she says “...</a:t>
                      </a:r>
                      <a:r>
                        <a:rPr lang="en-US" sz="1200" err="1">
                          <a:effectLst/>
                        </a:rPr>
                        <a:t>especiailista</a:t>
                      </a:r>
                      <a:r>
                        <a:rPr lang="en-US" sz="1200">
                          <a:effectLst/>
                        </a:rPr>
                        <a:t> in human rights.” When she was making a list of her careers, she also appropriately used upward intonations to identify her list was continuing </a:t>
                      </a:r>
                      <a:endParaRPr lang="en-US" sz="1100">
                        <a:effectLst/>
                        <a:latin typeface="Arial" panose="020B0604020202020204" pitchFamily="34" charset="0"/>
                        <a:ea typeface="Arial" panose="020B0604020202020204" pitchFamily="34" charset="0"/>
                      </a:endParaRPr>
                    </a:p>
                  </a:txBody>
                  <a:tcPr marL="68580" marR="68580" marT="0" marB="0"/>
                </a:tc>
                <a:tc>
                  <a:txBody>
                    <a:bodyPr/>
                    <a:lstStyle/>
                    <a:p>
                      <a:pPr marL="0" marR="0" algn="ctr">
                        <a:lnSpc>
                          <a:spcPct val="115000"/>
                        </a:lnSpc>
                        <a:spcBef>
                          <a:spcPts val="0"/>
                        </a:spcBef>
                        <a:spcAft>
                          <a:spcPts val="0"/>
                        </a:spcAft>
                      </a:pPr>
                      <a:r>
                        <a:rPr lang="en-US" sz="1200" u="sng" kern="0">
                          <a:effectLst/>
                        </a:rPr>
                        <a:t>Rhythm</a:t>
                      </a:r>
                      <a:endParaRPr lang="en-US" sz="1100" kern="0">
                        <a:effectLst/>
                      </a:endParaRPr>
                    </a:p>
                    <a:p>
                      <a:pPr marL="0" marR="0">
                        <a:lnSpc>
                          <a:spcPct val="115000"/>
                        </a:lnSpc>
                        <a:spcBef>
                          <a:spcPts val="0"/>
                        </a:spcBef>
                        <a:spcAft>
                          <a:spcPts val="0"/>
                        </a:spcAft>
                      </a:pPr>
                      <a:r>
                        <a:rPr lang="en-US" sz="1200">
                          <a:effectLst/>
                        </a:rPr>
                        <a:t>Nana’s rhythm alters throughout her speech. When Nana makes language structure errors, incorrectly stresses a word, or is trying to remember speech her sentences become choppy. She also uses syllable timed rhythm for a few words, but generally is able to keep a stress timed rhythm that is comprehensible to English speakers. </a:t>
                      </a:r>
                      <a:endParaRPr lang="en-US" sz="1100">
                        <a:effectLst/>
                        <a:latin typeface="Arial" panose="020B0604020202020204" pitchFamily="34" charset="0"/>
                        <a:ea typeface="Arial" panose="020B0604020202020204" pitchFamily="34" charset="0"/>
                      </a:endParaRPr>
                    </a:p>
                  </a:txBody>
                  <a:tcPr marL="68580" marR="68580" marT="0" marB="0"/>
                </a:tc>
                <a:tc>
                  <a:txBody>
                    <a:bodyPr/>
                    <a:lstStyle/>
                    <a:p>
                      <a:pPr marL="0" marR="0" algn="ctr">
                        <a:lnSpc>
                          <a:spcPct val="115000"/>
                        </a:lnSpc>
                        <a:spcBef>
                          <a:spcPts val="0"/>
                        </a:spcBef>
                        <a:spcAft>
                          <a:spcPts val="0"/>
                        </a:spcAft>
                      </a:pPr>
                      <a:r>
                        <a:rPr lang="en-US" sz="1200" u="sng" kern="0" dirty="0">
                          <a:effectLst/>
                        </a:rPr>
                        <a:t>Word Stress</a:t>
                      </a:r>
                      <a:endParaRPr lang="en-US" sz="1100" kern="0" dirty="0">
                        <a:effectLst/>
                      </a:endParaRPr>
                    </a:p>
                    <a:p>
                      <a:pPr marL="0" marR="0">
                        <a:lnSpc>
                          <a:spcPct val="115000"/>
                        </a:lnSpc>
                        <a:spcBef>
                          <a:spcPts val="0"/>
                        </a:spcBef>
                        <a:spcAft>
                          <a:spcPts val="0"/>
                        </a:spcAft>
                      </a:pPr>
                      <a:r>
                        <a:rPr lang="en-US" sz="1200" dirty="0">
                          <a:effectLst/>
                        </a:rPr>
                        <a:t> </a:t>
                      </a:r>
                      <a:endParaRPr lang="en-US" sz="1100" dirty="0">
                        <a:effectLst/>
                      </a:endParaRPr>
                    </a:p>
                    <a:p>
                      <a:pPr marL="0" marR="0">
                        <a:lnSpc>
                          <a:spcPct val="115000"/>
                        </a:lnSpc>
                        <a:spcBef>
                          <a:spcPts val="0"/>
                        </a:spcBef>
                        <a:spcAft>
                          <a:spcPts val="0"/>
                        </a:spcAft>
                      </a:pPr>
                      <a:r>
                        <a:rPr lang="en-US" sz="1200" dirty="0">
                          <a:effectLst/>
                        </a:rPr>
                        <a:t>Nana was able to pronounce many multi syllable words correctly with the appropriate word stress. </a:t>
                      </a:r>
                      <a:endParaRPr lang="en-US" sz="1100" dirty="0">
                        <a:effectLst/>
                      </a:endParaRPr>
                    </a:p>
                    <a:p>
                      <a:pPr marL="0" marR="0">
                        <a:lnSpc>
                          <a:spcPct val="115000"/>
                        </a:lnSpc>
                        <a:spcBef>
                          <a:spcPts val="0"/>
                        </a:spcBef>
                        <a:spcAft>
                          <a:spcPts val="0"/>
                        </a:spcAft>
                      </a:pPr>
                      <a:r>
                        <a:rPr lang="en-US" sz="1200" dirty="0">
                          <a:effectLst/>
                        </a:rPr>
                        <a:t>Examples: </a:t>
                      </a:r>
                      <a:r>
                        <a:rPr lang="en-US" sz="1200" dirty="0" err="1">
                          <a:effectLst/>
                        </a:rPr>
                        <a:t>exERcise</a:t>
                      </a:r>
                      <a:r>
                        <a:rPr lang="en-US" sz="1200" dirty="0">
                          <a:effectLst/>
                        </a:rPr>
                        <a:t> </a:t>
                      </a:r>
                      <a:r>
                        <a:rPr lang="en-US" sz="1200" dirty="0" err="1">
                          <a:effectLst/>
                        </a:rPr>
                        <a:t>profeSSIONAL</a:t>
                      </a:r>
                      <a:endParaRPr lang="en-US" sz="1100" dirty="0">
                        <a:effectLst/>
                      </a:endParaRPr>
                    </a:p>
                    <a:p>
                      <a:pPr marL="0" marR="0">
                        <a:lnSpc>
                          <a:spcPct val="115000"/>
                        </a:lnSpc>
                        <a:spcBef>
                          <a:spcPts val="0"/>
                        </a:spcBef>
                        <a:spcAft>
                          <a:spcPts val="0"/>
                        </a:spcAft>
                      </a:pPr>
                      <a:r>
                        <a:rPr lang="en-US" sz="1200" dirty="0" err="1">
                          <a:effectLst/>
                        </a:rPr>
                        <a:t>clEAning</a:t>
                      </a:r>
                      <a:endParaRPr lang="en-US" sz="1100" dirty="0">
                        <a:effectLst/>
                      </a:endParaRPr>
                    </a:p>
                    <a:p>
                      <a:pPr marL="0" marR="0">
                        <a:lnSpc>
                          <a:spcPct val="115000"/>
                        </a:lnSpc>
                        <a:spcBef>
                          <a:spcPts val="0"/>
                        </a:spcBef>
                        <a:spcAft>
                          <a:spcPts val="0"/>
                        </a:spcAft>
                      </a:pPr>
                      <a:r>
                        <a:rPr lang="en-US" sz="1200" dirty="0" err="1">
                          <a:effectLst/>
                        </a:rPr>
                        <a:t>wAsher</a:t>
                      </a:r>
                      <a:endParaRPr lang="en-US" sz="1100" dirty="0">
                        <a:effectLst/>
                      </a:endParaRPr>
                    </a:p>
                    <a:p>
                      <a:pPr marL="0" marR="0">
                        <a:lnSpc>
                          <a:spcPct val="115000"/>
                        </a:lnSpc>
                        <a:spcBef>
                          <a:spcPts val="0"/>
                        </a:spcBef>
                        <a:spcAft>
                          <a:spcPts val="0"/>
                        </a:spcAft>
                      </a:pPr>
                      <a:r>
                        <a:rPr lang="en-US" sz="1200" dirty="0" err="1">
                          <a:effectLst/>
                        </a:rPr>
                        <a:t>UnIted</a:t>
                      </a:r>
                      <a:r>
                        <a:rPr lang="en-US" sz="1200" dirty="0">
                          <a:effectLst/>
                        </a:rPr>
                        <a:t> </a:t>
                      </a:r>
                      <a:endParaRPr lang="en-US" sz="1100" dirty="0">
                        <a:effectLst/>
                        <a:latin typeface="Arial" panose="020B0604020202020204" pitchFamily="34" charset="0"/>
                        <a:ea typeface="Arial" panose="020B0604020202020204" pitchFamily="34" charset="0"/>
                      </a:endParaRPr>
                    </a:p>
                  </a:txBody>
                  <a:tcPr marL="68580" marR="68580" marT="0" marB="0"/>
                </a:tc>
                <a:extLst>
                  <a:ext uri="{0D108BD9-81ED-4DB2-BD59-A6C34878D82A}">
                    <a16:rowId xmlns:a16="http://schemas.microsoft.com/office/drawing/2014/main" val="4130958328"/>
                  </a:ext>
                </a:extLst>
              </a:tr>
            </a:tbl>
          </a:graphicData>
        </a:graphic>
      </p:graphicFrame>
      <p:graphicFrame>
        <p:nvGraphicFramePr>
          <p:cNvPr id="4" name="Table 3">
            <a:extLst>
              <a:ext uri="{FF2B5EF4-FFF2-40B4-BE49-F238E27FC236}">
                <a16:creationId xmlns:a16="http://schemas.microsoft.com/office/drawing/2014/main" id="{2191248F-2CEA-F643-9310-ACC79FD6AFBC}"/>
              </a:ext>
            </a:extLst>
          </p:cNvPr>
          <p:cNvGraphicFramePr>
            <a:graphicFrameLocks noGrp="1"/>
          </p:cNvGraphicFramePr>
          <p:nvPr>
            <p:extLst>
              <p:ext uri="{D42A27DB-BD31-4B8C-83A1-F6EECF244321}">
                <p14:modId xmlns:p14="http://schemas.microsoft.com/office/powerpoint/2010/main" val="910903174"/>
              </p:ext>
            </p:extLst>
          </p:nvPr>
        </p:nvGraphicFramePr>
        <p:xfrm>
          <a:off x="273379" y="2988529"/>
          <a:ext cx="10394618" cy="3654713"/>
        </p:xfrm>
        <a:graphic>
          <a:graphicData uri="http://schemas.openxmlformats.org/drawingml/2006/table">
            <a:tbl>
              <a:tblPr>
                <a:tableStyleId>{5C22544A-7EE6-4342-B048-85BDC9FD1C3A}</a:tableStyleId>
              </a:tblPr>
              <a:tblGrid>
                <a:gridCol w="520363">
                  <a:extLst>
                    <a:ext uri="{9D8B030D-6E8A-4147-A177-3AD203B41FA5}">
                      <a16:colId xmlns:a16="http://schemas.microsoft.com/office/drawing/2014/main" val="818377364"/>
                    </a:ext>
                  </a:extLst>
                </a:gridCol>
                <a:gridCol w="5140197">
                  <a:extLst>
                    <a:ext uri="{9D8B030D-6E8A-4147-A177-3AD203B41FA5}">
                      <a16:colId xmlns:a16="http://schemas.microsoft.com/office/drawing/2014/main" val="1797041032"/>
                    </a:ext>
                  </a:extLst>
                </a:gridCol>
                <a:gridCol w="4734058">
                  <a:extLst>
                    <a:ext uri="{9D8B030D-6E8A-4147-A177-3AD203B41FA5}">
                      <a16:colId xmlns:a16="http://schemas.microsoft.com/office/drawing/2014/main" val="2768243302"/>
                    </a:ext>
                  </a:extLst>
                </a:gridCol>
              </a:tblGrid>
              <a:tr h="3654713">
                <a:tc>
                  <a:txBody>
                    <a:bodyPr/>
                    <a:lstStyle/>
                    <a:p>
                      <a:pPr marL="0" marR="0" algn="ctr">
                        <a:lnSpc>
                          <a:spcPct val="115000"/>
                        </a:lnSpc>
                        <a:spcBef>
                          <a:spcPts val="0"/>
                        </a:spcBef>
                        <a:spcAft>
                          <a:spcPts val="0"/>
                        </a:spcAft>
                      </a:pPr>
                      <a:r>
                        <a:rPr lang="en-US" sz="1200" u="sng" err="1">
                          <a:effectLst/>
                        </a:rPr>
                        <a:t>Segmentals</a:t>
                      </a:r>
                      <a:endParaRPr lang="en-US" sz="1100">
                        <a:effectLst/>
                      </a:endParaRPr>
                    </a:p>
                    <a:p>
                      <a:pPr marL="0" marR="0">
                        <a:lnSpc>
                          <a:spcPct val="115000"/>
                        </a:lnSpc>
                        <a:spcBef>
                          <a:spcPts val="0"/>
                        </a:spcBef>
                        <a:spcAft>
                          <a:spcPts val="0"/>
                        </a:spcAft>
                      </a:pPr>
                      <a:r>
                        <a:rPr lang="en-US" sz="1000" u="none" strike="noStrike">
                          <a:effectLst/>
                        </a:rPr>
                        <a:t> </a:t>
                      </a:r>
                      <a:endParaRPr lang="en-US" sz="1100">
                        <a:effectLst/>
                      </a:endParaRPr>
                    </a:p>
                    <a:p>
                      <a:pPr marL="0" marR="0">
                        <a:lnSpc>
                          <a:spcPct val="115000"/>
                        </a:lnSpc>
                        <a:spcBef>
                          <a:spcPts val="0"/>
                        </a:spcBef>
                        <a:spcAft>
                          <a:spcPts val="0"/>
                        </a:spcAft>
                      </a:pPr>
                      <a:r>
                        <a:rPr lang="en-US" sz="1200">
                          <a:effectLst/>
                        </a:rPr>
                        <a:t> </a:t>
                      </a:r>
                      <a:endParaRPr lang="en-US" sz="1100">
                        <a:effectLst/>
                        <a:latin typeface="Arial" panose="020B0604020202020204" pitchFamily="34" charset="0"/>
                        <a:ea typeface="Arial" panose="020B0604020202020204" pitchFamily="34" charset="0"/>
                      </a:endParaRPr>
                    </a:p>
                  </a:txBody>
                  <a:tcPr marL="68580" marR="68580" marT="0" marB="0" vert="vert270"/>
                </a:tc>
                <a:tc>
                  <a:txBody>
                    <a:bodyPr/>
                    <a:lstStyle/>
                    <a:p>
                      <a:pPr marL="0" marR="0" algn="ctr">
                        <a:lnSpc>
                          <a:spcPct val="115000"/>
                        </a:lnSpc>
                        <a:spcBef>
                          <a:spcPts val="0"/>
                        </a:spcBef>
                        <a:spcAft>
                          <a:spcPts val="0"/>
                        </a:spcAft>
                      </a:pPr>
                      <a:r>
                        <a:rPr lang="en-US" sz="1200" u="none" strike="noStrike" kern="0">
                          <a:effectLst/>
                        </a:rPr>
                        <a:t> </a:t>
                      </a:r>
                      <a:endParaRPr lang="en-US" sz="1100" kern="0">
                        <a:effectLst/>
                      </a:endParaRPr>
                    </a:p>
                    <a:p>
                      <a:pPr marL="0" marR="0" algn="ctr">
                        <a:lnSpc>
                          <a:spcPct val="115000"/>
                        </a:lnSpc>
                        <a:spcBef>
                          <a:spcPts val="0"/>
                        </a:spcBef>
                        <a:spcAft>
                          <a:spcPts val="0"/>
                        </a:spcAft>
                      </a:pPr>
                      <a:r>
                        <a:rPr lang="en-US" sz="1200" u="sng" kern="0">
                          <a:effectLst/>
                        </a:rPr>
                        <a:t>Consonant Articulation</a:t>
                      </a:r>
                      <a:endParaRPr lang="en-US" sz="1100" kern="0">
                        <a:effectLst/>
                      </a:endParaRPr>
                    </a:p>
                    <a:p>
                      <a:pPr marL="0" marR="0">
                        <a:lnSpc>
                          <a:spcPct val="115000"/>
                        </a:lnSpc>
                        <a:spcBef>
                          <a:spcPts val="0"/>
                        </a:spcBef>
                        <a:spcAft>
                          <a:spcPts val="0"/>
                        </a:spcAft>
                      </a:pPr>
                      <a:r>
                        <a:rPr lang="en-US" sz="1200">
                          <a:effectLst/>
                        </a:rPr>
                        <a:t> </a:t>
                      </a:r>
                      <a:endParaRPr lang="en-US" sz="1100">
                        <a:effectLst/>
                      </a:endParaRPr>
                    </a:p>
                    <a:p>
                      <a:pPr marL="0" marR="0">
                        <a:lnSpc>
                          <a:spcPct val="115000"/>
                        </a:lnSpc>
                        <a:spcBef>
                          <a:spcPts val="0"/>
                        </a:spcBef>
                        <a:spcAft>
                          <a:spcPts val="0"/>
                        </a:spcAft>
                      </a:pPr>
                      <a:r>
                        <a:rPr lang="en-US" sz="1200">
                          <a:effectLst/>
                        </a:rPr>
                        <a:t>/s/ in the initial position, was pronounced well like in “social” and “stuff” ” mid “University” and end of some words “maintenance”</a:t>
                      </a:r>
                    </a:p>
                    <a:p>
                      <a:pPr marL="0" marR="0">
                        <a:lnSpc>
                          <a:spcPct val="115000"/>
                        </a:lnSpc>
                        <a:spcBef>
                          <a:spcPts val="0"/>
                        </a:spcBef>
                        <a:spcAft>
                          <a:spcPts val="0"/>
                        </a:spcAft>
                      </a:pPr>
                      <a:r>
                        <a:rPr lang="en-US" sz="1200">
                          <a:effectLst/>
                        </a:rPr>
                        <a:t>/r/ correct use in beginning “rights” middle of a word “exercise” at end “year” “matter”; /f/ forty at the beginning and at the end “half"</a:t>
                      </a:r>
                    </a:p>
                    <a:p>
                      <a:pPr marL="0" marR="0">
                        <a:lnSpc>
                          <a:spcPct val="115000"/>
                        </a:lnSpc>
                        <a:spcBef>
                          <a:spcPts val="0"/>
                        </a:spcBef>
                        <a:spcAft>
                          <a:spcPts val="0"/>
                        </a:spcAft>
                      </a:pPr>
                      <a:r>
                        <a:rPr lang="en-US" sz="1200">
                          <a:effectLst/>
                        </a:rPr>
                        <a:t>/h/ good pronunciation at the beginning “here”; /t/ at the end of “start” </a:t>
                      </a:r>
                      <a:r>
                        <a:rPr lang="en-US" sz="1100">
                          <a:effectLst/>
                        </a:rPr>
                        <a:t>; </a:t>
                      </a:r>
                      <a:r>
                        <a:rPr lang="en-US" sz="1200">
                          <a:effectLst/>
                        </a:rPr>
                        <a:t>/h/ in the initial position is pronounced well like in “human”</a:t>
                      </a:r>
                      <a:endParaRPr lang="en-US" sz="1100">
                        <a:effectLst/>
                      </a:endParaRPr>
                    </a:p>
                    <a:p>
                      <a:pPr marL="0" marR="0">
                        <a:lnSpc>
                          <a:spcPct val="115000"/>
                        </a:lnSpc>
                        <a:spcBef>
                          <a:spcPts val="0"/>
                        </a:spcBef>
                        <a:spcAft>
                          <a:spcPts val="0"/>
                        </a:spcAft>
                      </a:pPr>
                      <a:r>
                        <a:rPr lang="en-US" sz="1200">
                          <a:effectLst/>
                        </a:rPr>
                        <a:t>/f/ in the initial position and middle position like in “forty” and “disinfecting”</a:t>
                      </a:r>
                      <a:r>
                        <a:rPr lang="en-US" sz="1100">
                          <a:effectLst/>
                        </a:rPr>
                        <a:t>; </a:t>
                      </a:r>
                      <a:r>
                        <a:rPr lang="en-US" sz="1200">
                          <a:effectLst/>
                        </a:rPr>
                        <a:t>/r/ in the initial position like in “rights”</a:t>
                      </a:r>
                      <a:endParaRPr lang="en-US" sz="1100">
                        <a:effectLst/>
                      </a:endParaRPr>
                    </a:p>
                    <a:p>
                      <a:pPr marL="0" marR="0">
                        <a:lnSpc>
                          <a:spcPct val="115000"/>
                        </a:lnSpc>
                        <a:spcBef>
                          <a:spcPts val="0"/>
                        </a:spcBef>
                        <a:spcAft>
                          <a:spcPts val="0"/>
                        </a:spcAft>
                      </a:pPr>
                      <a:r>
                        <a:rPr lang="en-US" sz="1200">
                          <a:effectLst/>
                        </a:rPr>
                        <a:t>/</a:t>
                      </a:r>
                      <a:r>
                        <a:rPr lang="en-US" sz="1200" err="1">
                          <a:effectLst/>
                        </a:rPr>
                        <a:t>ʃ</a:t>
                      </a:r>
                      <a:r>
                        <a:rPr lang="en-US" sz="1200">
                          <a:effectLst/>
                        </a:rPr>
                        <a:t>/ in the middle position like in “professional” and “dishwashing”</a:t>
                      </a:r>
                      <a:endParaRPr lang="en-US" sz="1100">
                        <a:effectLst/>
                      </a:endParaRPr>
                    </a:p>
                    <a:p>
                      <a:pPr marL="0" marR="0">
                        <a:lnSpc>
                          <a:spcPct val="115000"/>
                        </a:lnSpc>
                        <a:spcBef>
                          <a:spcPts val="0"/>
                        </a:spcBef>
                        <a:spcAft>
                          <a:spcPts val="0"/>
                        </a:spcAft>
                      </a:pPr>
                      <a:r>
                        <a:rPr lang="en-US" sz="1200">
                          <a:effectLst/>
                        </a:rPr>
                        <a:t>/</a:t>
                      </a:r>
                      <a:r>
                        <a:rPr lang="en-US" sz="1200" err="1">
                          <a:effectLst/>
                        </a:rPr>
                        <a:t>θ</a:t>
                      </a:r>
                      <a:r>
                        <a:rPr lang="en-US" sz="1200">
                          <a:effectLst/>
                        </a:rPr>
                        <a:t>/ the last /</a:t>
                      </a:r>
                      <a:r>
                        <a:rPr lang="en-US" sz="1200" err="1">
                          <a:effectLst/>
                        </a:rPr>
                        <a:t>θ</a:t>
                      </a:r>
                      <a:r>
                        <a:rPr lang="en-US" sz="1200">
                          <a:effectLst/>
                        </a:rPr>
                        <a:t>/ she pronounced in “thank you” was pronounced appropriately</a:t>
                      </a:r>
                      <a:endParaRPr lang="en-US" sz="1100">
                        <a:effectLst/>
                      </a:endParaRPr>
                    </a:p>
                    <a:p>
                      <a:pPr marL="0" marR="0">
                        <a:lnSpc>
                          <a:spcPct val="115000"/>
                        </a:lnSpc>
                        <a:spcBef>
                          <a:spcPts val="0"/>
                        </a:spcBef>
                        <a:spcAft>
                          <a:spcPts val="0"/>
                        </a:spcAft>
                      </a:pPr>
                      <a:r>
                        <a:rPr lang="en-US" sz="1200">
                          <a:effectLst/>
                        </a:rPr>
                        <a:t> </a:t>
                      </a:r>
                      <a:endParaRPr lang="en-US" sz="1100">
                        <a:effectLst/>
                      </a:endParaRPr>
                    </a:p>
                    <a:p>
                      <a:pPr marL="0" marR="0">
                        <a:lnSpc>
                          <a:spcPct val="115000"/>
                        </a:lnSpc>
                        <a:spcBef>
                          <a:spcPts val="0"/>
                        </a:spcBef>
                        <a:spcAft>
                          <a:spcPts val="0"/>
                        </a:spcAft>
                      </a:pPr>
                      <a:r>
                        <a:rPr lang="en-US" sz="1200">
                          <a:effectLst/>
                        </a:rPr>
                        <a:t> </a:t>
                      </a:r>
                      <a:endParaRPr lang="en-US" sz="1100">
                        <a:effectLst/>
                        <a:latin typeface="Arial" panose="020B0604020202020204" pitchFamily="34" charset="0"/>
                        <a:ea typeface="Arial" panose="020B0604020202020204" pitchFamily="34" charset="0"/>
                      </a:endParaRPr>
                    </a:p>
                  </a:txBody>
                  <a:tcPr marL="68580" marR="68580" marT="0" marB="0"/>
                </a:tc>
                <a:tc>
                  <a:txBody>
                    <a:bodyPr/>
                    <a:lstStyle/>
                    <a:p>
                      <a:pPr marL="0" marR="0" algn="ctr">
                        <a:lnSpc>
                          <a:spcPct val="115000"/>
                        </a:lnSpc>
                        <a:spcBef>
                          <a:spcPts val="0"/>
                        </a:spcBef>
                        <a:spcAft>
                          <a:spcPts val="0"/>
                        </a:spcAft>
                      </a:pPr>
                      <a:r>
                        <a:rPr lang="en-US" sz="1200" u="none" strike="noStrike" dirty="0">
                          <a:effectLst/>
                        </a:rPr>
                        <a:t> </a:t>
                      </a:r>
                      <a:endParaRPr lang="en-US" sz="1100" dirty="0">
                        <a:effectLst/>
                      </a:endParaRPr>
                    </a:p>
                    <a:p>
                      <a:pPr marL="0" marR="0" algn="ctr">
                        <a:lnSpc>
                          <a:spcPct val="115000"/>
                        </a:lnSpc>
                        <a:spcBef>
                          <a:spcPts val="0"/>
                        </a:spcBef>
                        <a:spcAft>
                          <a:spcPts val="0"/>
                        </a:spcAft>
                      </a:pPr>
                      <a:r>
                        <a:rPr lang="en-US" sz="1200" u="sng" dirty="0">
                          <a:effectLst/>
                        </a:rPr>
                        <a:t>Vowel Articulation</a:t>
                      </a:r>
                      <a:endParaRPr lang="en-US" sz="1100" dirty="0">
                        <a:effectLst/>
                      </a:endParaRPr>
                    </a:p>
                    <a:p>
                      <a:pPr marL="0" marR="0">
                        <a:lnSpc>
                          <a:spcPct val="115000"/>
                        </a:lnSpc>
                        <a:spcBef>
                          <a:spcPts val="0"/>
                        </a:spcBef>
                        <a:spcAft>
                          <a:spcPts val="0"/>
                        </a:spcAft>
                      </a:pPr>
                      <a:r>
                        <a:rPr lang="en-US" sz="1000" dirty="0">
                          <a:effectLst/>
                        </a:rPr>
                        <a:t> </a:t>
                      </a:r>
                      <a:endParaRPr lang="en-US" sz="1100" dirty="0">
                        <a:effectLst/>
                      </a:endParaRPr>
                    </a:p>
                    <a:p>
                      <a:pPr marL="0" marR="0">
                        <a:lnSpc>
                          <a:spcPct val="115000"/>
                        </a:lnSpc>
                        <a:spcBef>
                          <a:spcPts val="0"/>
                        </a:spcBef>
                        <a:spcAft>
                          <a:spcPts val="0"/>
                        </a:spcAft>
                      </a:pPr>
                      <a:r>
                        <a:rPr lang="en-US" sz="1200" dirty="0">
                          <a:effectLst/>
                        </a:rPr>
                        <a:t>Diphthong /au/ as in “about” and “house” </a:t>
                      </a:r>
                      <a:endParaRPr lang="en-US" sz="1100" dirty="0">
                        <a:effectLst/>
                      </a:endParaRPr>
                    </a:p>
                    <a:p>
                      <a:pPr marL="0" marR="0">
                        <a:lnSpc>
                          <a:spcPct val="115000"/>
                        </a:lnSpc>
                        <a:spcBef>
                          <a:spcPts val="0"/>
                        </a:spcBef>
                        <a:spcAft>
                          <a:spcPts val="0"/>
                        </a:spcAft>
                      </a:pPr>
                      <a:r>
                        <a:rPr lang="en-US" sz="1200" dirty="0">
                          <a:effectLst/>
                        </a:rPr>
                        <a:t>Silent e as in “like” or “here”</a:t>
                      </a:r>
                      <a:r>
                        <a:rPr lang="en-US" sz="1100" dirty="0">
                          <a:effectLst/>
                        </a:rPr>
                        <a:t>; </a:t>
                      </a:r>
                      <a:r>
                        <a:rPr lang="en-US" sz="1200" dirty="0">
                          <a:effectLst/>
                        </a:rPr>
                        <a:t>Diphthong /</a:t>
                      </a:r>
                      <a:r>
                        <a:rPr lang="en-US" sz="1200" dirty="0" err="1">
                          <a:effectLst/>
                        </a:rPr>
                        <a:t>ej</a:t>
                      </a:r>
                      <a:r>
                        <a:rPr lang="en-US" sz="1200" dirty="0">
                          <a:effectLst/>
                        </a:rPr>
                        <a:t>/ as in “name” </a:t>
                      </a:r>
                      <a:endParaRPr lang="en-US" sz="1100" dirty="0">
                        <a:effectLst/>
                      </a:endParaRPr>
                    </a:p>
                    <a:p>
                      <a:pPr marL="0" marR="0">
                        <a:lnSpc>
                          <a:spcPct val="115000"/>
                        </a:lnSpc>
                        <a:spcBef>
                          <a:spcPts val="0"/>
                        </a:spcBef>
                        <a:spcAft>
                          <a:spcPts val="0"/>
                        </a:spcAft>
                      </a:pPr>
                      <a:r>
                        <a:rPr lang="en-US" sz="1200" dirty="0">
                          <a:effectLst/>
                        </a:rPr>
                        <a:t>/</a:t>
                      </a:r>
                      <a:r>
                        <a:rPr lang="en-US" sz="1200" dirty="0" err="1">
                          <a:effectLst/>
                        </a:rPr>
                        <a:t>i</a:t>
                      </a:r>
                      <a:r>
                        <a:rPr lang="en-US" sz="1200" dirty="0">
                          <a:effectLst/>
                        </a:rPr>
                        <a:t>/ when used with irregular spellings like “cleaning” and “years”</a:t>
                      </a:r>
                      <a:endParaRPr lang="en-US" sz="1100" dirty="0">
                        <a:effectLst/>
                      </a:endParaRPr>
                    </a:p>
                    <a:p>
                      <a:pPr marL="0" marR="0">
                        <a:lnSpc>
                          <a:spcPct val="115000"/>
                        </a:lnSpc>
                        <a:spcBef>
                          <a:spcPts val="0"/>
                        </a:spcBef>
                        <a:spcAft>
                          <a:spcPts val="0"/>
                        </a:spcAft>
                      </a:pPr>
                      <a:r>
                        <a:rPr lang="en-US" sz="1200" dirty="0">
                          <a:effectLst/>
                        </a:rPr>
                        <a:t>/</a:t>
                      </a:r>
                      <a:r>
                        <a:rPr lang="en-US" sz="1600" dirty="0" err="1">
                          <a:effectLst/>
                        </a:rPr>
                        <a:t>æ</a:t>
                      </a:r>
                      <a:r>
                        <a:rPr lang="en-US" sz="1600" dirty="0">
                          <a:effectLst/>
                        </a:rPr>
                        <a:t>/</a:t>
                      </a:r>
                      <a:r>
                        <a:rPr lang="en-US" sz="1200" dirty="0">
                          <a:effectLst/>
                        </a:rPr>
                        <a:t> as in “packing”</a:t>
                      </a:r>
                      <a:r>
                        <a:rPr lang="en-US" sz="1100" dirty="0">
                          <a:effectLst/>
                        </a:rPr>
                        <a:t>; </a:t>
                      </a:r>
                      <a:r>
                        <a:rPr lang="en-US" sz="1200" dirty="0">
                          <a:effectLst/>
                        </a:rPr>
                        <a:t>/I/ is in “thing” or “disinfecting”</a:t>
                      </a:r>
                      <a:endParaRPr lang="en-US" sz="1100" dirty="0">
                        <a:effectLst/>
                      </a:endParaRPr>
                    </a:p>
                    <a:p>
                      <a:pPr marL="0" marR="0">
                        <a:lnSpc>
                          <a:spcPct val="115000"/>
                        </a:lnSpc>
                        <a:spcBef>
                          <a:spcPts val="0"/>
                        </a:spcBef>
                        <a:spcAft>
                          <a:spcPts val="0"/>
                        </a:spcAft>
                      </a:pPr>
                      <a:r>
                        <a:rPr lang="en-US" sz="1200" dirty="0">
                          <a:effectLst/>
                        </a:rPr>
                        <a:t>Diphthong /</a:t>
                      </a:r>
                      <a:r>
                        <a:rPr lang="en-US" sz="1200" dirty="0" err="1">
                          <a:effectLst/>
                        </a:rPr>
                        <a:t>ɔi</a:t>
                      </a:r>
                      <a:r>
                        <a:rPr lang="en-US" sz="1200" dirty="0">
                          <a:effectLst/>
                        </a:rPr>
                        <a:t>/ as in “point”</a:t>
                      </a:r>
                      <a:r>
                        <a:rPr lang="en-US" sz="1100" dirty="0">
                          <a:effectLst/>
                        </a:rPr>
                        <a:t>; </a:t>
                      </a:r>
                      <a:r>
                        <a:rPr lang="en-US" sz="1200" dirty="0">
                          <a:effectLst/>
                        </a:rPr>
                        <a:t>”mid “University” and end of some words “maintenance”; /r/ correct use in beginning “rights” middle of a word “exercise” at end “year” “matter”; /f/ forty at the beginning and at the end “half”; /h/ good pronunciation at the beginning “here”; /t/ at the end of “start” </a:t>
                      </a:r>
                    </a:p>
                    <a:p>
                      <a:pPr marL="0" marR="0">
                        <a:lnSpc>
                          <a:spcPct val="115000"/>
                        </a:lnSpc>
                        <a:spcBef>
                          <a:spcPts val="0"/>
                        </a:spcBef>
                        <a:spcAft>
                          <a:spcPts val="0"/>
                        </a:spcAft>
                      </a:pPr>
                      <a:endParaRPr lang="en-US" sz="1200" dirty="0">
                        <a:effectLst/>
                      </a:endParaRPr>
                    </a:p>
                    <a:p>
                      <a:pPr marL="0" marR="0">
                        <a:lnSpc>
                          <a:spcPct val="115000"/>
                        </a:lnSpc>
                        <a:spcBef>
                          <a:spcPts val="0"/>
                        </a:spcBef>
                        <a:spcAft>
                          <a:spcPts val="0"/>
                        </a:spcAft>
                      </a:pPr>
                      <a:endParaRPr lang="en-US" sz="1100" dirty="0">
                        <a:effectLst/>
                      </a:endParaRPr>
                    </a:p>
                    <a:p>
                      <a:pPr marL="0" marR="0">
                        <a:lnSpc>
                          <a:spcPct val="115000"/>
                        </a:lnSpc>
                        <a:spcBef>
                          <a:spcPts val="0"/>
                        </a:spcBef>
                        <a:spcAft>
                          <a:spcPts val="0"/>
                        </a:spcAft>
                      </a:pPr>
                      <a:r>
                        <a:rPr lang="en-US" sz="1200" dirty="0">
                          <a:effectLst/>
                        </a:rPr>
                        <a:t> </a:t>
                      </a:r>
                      <a:endParaRPr lang="en-US" sz="1100" dirty="0">
                        <a:effectLst/>
                      </a:endParaRPr>
                    </a:p>
                    <a:p>
                      <a:pPr marL="0" marR="0">
                        <a:lnSpc>
                          <a:spcPct val="115000"/>
                        </a:lnSpc>
                        <a:spcBef>
                          <a:spcPts val="0"/>
                        </a:spcBef>
                        <a:spcAft>
                          <a:spcPts val="0"/>
                        </a:spcAft>
                      </a:pPr>
                      <a:r>
                        <a:rPr lang="en-US" sz="1200" dirty="0">
                          <a:effectLst/>
                        </a:rPr>
                        <a:t> </a:t>
                      </a:r>
                      <a:endParaRPr lang="en-US" sz="1100" dirty="0">
                        <a:effectLst/>
                      </a:endParaRPr>
                    </a:p>
                    <a:p>
                      <a:pPr marL="0" marR="0" algn="ctr">
                        <a:lnSpc>
                          <a:spcPct val="115000"/>
                        </a:lnSpc>
                        <a:spcBef>
                          <a:spcPts val="0"/>
                        </a:spcBef>
                        <a:spcAft>
                          <a:spcPts val="0"/>
                        </a:spcAft>
                      </a:pPr>
                      <a:r>
                        <a:rPr lang="en-US" sz="1200" u="none" strike="noStrike" dirty="0">
                          <a:effectLst/>
                        </a:rPr>
                        <a:t> </a:t>
                      </a:r>
                      <a:endParaRPr lang="en-US" sz="1100" dirty="0">
                        <a:effectLst/>
                        <a:latin typeface="Arial" panose="020B0604020202020204" pitchFamily="34" charset="0"/>
                        <a:ea typeface="Arial" panose="020B0604020202020204" pitchFamily="34" charset="0"/>
                      </a:endParaRPr>
                    </a:p>
                  </a:txBody>
                  <a:tcPr marL="68580" marR="68580" marT="0" marB="0"/>
                </a:tc>
                <a:extLst>
                  <a:ext uri="{0D108BD9-81ED-4DB2-BD59-A6C34878D82A}">
                    <a16:rowId xmlns:a16="http://schemas.microsoft.com/office/drawing/2014/main" val="1379353087"/>
                  </a:ext>
                </a:extLst>
              </a:tr>
            </a:tbl>
          </a:graphicData>
        </a:graphic>
      </p:graphicFrame>
      <p:sp>
        <p:nvSpPr>
          <p:cNvPr id="5" name="Rectangle 4">
            <a:extLst>
              <a:ext uri="{FF2B5EF4-FFF2-40B4-BE49-F238E27FC236}">
                <a16:creationId xmlns:a16="http://schemas.microsoft.com/office/drawing/2014/main" id="{FAEE430F-DC37-1C42-9465-B00C99DED75A}"/>
              </a:ext>
            </a:extLst>
          </p:cNvPr>
          <p:cNvSpPr/>
          <p:nvPr/>
        </p:nvSpPr>
        <p:spPr>
          <a:xfrm>
            <a:off x="825192" y="6067374"/>
            <a:ext cx="10601093" cy="646331"/>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5400000" scaled="1"/>
            <a:tileRect/>
          </a:gradFill>
        </p:spPr>
        <p:txBody>
          <a:bodyPr wrap="square">
            <a:spAutoFit/>
          </a:bodyPr>
          <a:lstStyle/>
          <a:p>
            <a:r>
              <a:rPr lang="es-ES_tradnl" dirty="0"/>
              <a:t>Fortalezas suprasegmentales (entonación, ritmo, y acento prosódico ya que en inglés no existe el acento ortográfico o diacrítico.) y fortalezas segmentales (pronunciación de segmentos como consonantes y vocales </a:t>
            </a:r>
          </a:p>
        </p:txBody>
      </p:sp>
      <p:sp>
        <p:nvSpPr>
          <p:cNvPr id="6" name="TextBox 5">
            <a:extLst>
              <a:ext uri="{FF2B5EF4-FFF2-40B4-BE49-F238E27FC236}">
                <a16:creationId xmlns:a16="http://schemas.microsoft.com/office/drawing/2014/main" id="{D4E268E6-00DD-8E40-9A3C-8532CC8E761F}"/>
              </a:ext>
            </a:extLst>
          </p:cNvPr>
          <p:cNvSpPr txBox="1"/>
          <p:nvPr/>
        </p:nvSpPr>
        <p:spPr>
          <a:xfrm>
            <a:off x="10603322" y="305760"/>
            <a:ext cx="1519159" cy="144655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path path="circle">
              <a:fillToRect l="100000" b="100000"/>
            </a:path>
            <a:tileRect t="-100000" r="-100000"/>
          </a:gradFill>
        </p:spPr>
        <p:txBody>
          <a:bodyPr wrap="square" rtlCol="0">
            <a:spAutoFit/>
          </a:bodyPr>
          <a:lstStyle/>
          <a:p>
            <a:r>
              <a:rPr lang="es-ES_tradnl" sz="1100" dirty="0"/>
              <a:t>Los comentarios pueden ser </a:t>
            </a:r>
            <a:br>
              <a:rPr lang="es-ES_tradnl" sz="1100" dirty="0"/>
            </a:br>
            <a:r>
              <a:rPr lang="es-ES_tradnl" sz="1100" dirty="0"/>
              <a:t>tomados de un banco de comentarios preexistente que facilite el diagnóstico mas rápido y fácil para </a:t>
            </a:r>
            <a:br>
              <a:rPr lang="es-ES_tradnl" sz="1100" dirty="0"/>
            </a:br>
            <a:r>
              <a:rPr lang="es-ES_tradnl" sz="1100" dirty="0"/>
              <a:t>los evaluadores</a:t>
            </a:r>
            <a:endParaRPr lang="es-ES_tradnl" sz="1400" dirty="0"/>
          </a:p>
        </p:txBody>
      </p:sp>
    </p:spTree>
    <p:extLst>
      <p:ext uri="{BB962C8B-B14F-4D97-AF65-F5344CB8AC3E}">
        <p14:creationId xmlns:p14="http://schemas.microsoft.com/office/powerpoint/2010/main" val="26843702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A7FDE7-6122-EB4C-8B0D-2E1C0D3A760A}"/>
              </a:ext>
            </a:extLst>
          </p:cNvPr>
          <p:cNvSpPr txBox="1"/>
          <p:nvPr/>
        </p:nvSpPr>
        <p:spPr>
          <a:xfrm>
            <a:off x="356839" y="178420"/>
            <a:ext cx="5519396" cy="369332"/>
          </a:xfrm>
          <a:prstGeom prst="rect">
            <a:avLst/>
          </a:prstGeom>
          <a:noFill/>
        </p:spPr>
        <p:txBody>
          <a:bodyPr wrap="none" rtlCol="0">
            <a:spAutoFit/>
          </a:bodyPr>
          <a:lstStyle/>
          <a:p>
            <a:r>
              <a:rPr lang="es-ES_tradnl" dirty="0"/>
              <a:t>Lista de </a:t>
            </a:r>
            <a:r>
              <a:rPr lang="es-ES_tradnl" dirty="0">
                <a:solidFill>
                  <a:srgbClr val="FF0000"/>
                </a:solidFill>
              </a:rPr>
              <a:t>otras fortalezas </a:t>
            </a:r>
            <a:r>
              <a:rPr lang="es-ES_tradnl" dirty="0"/>
              <a:t>suprasegmentales y segmentales</a:t>
            </a:r>
          </a:p>
        </p:txBody>
      </p:sp>
      <p:sp>
        <p:nvSpPr>
          <p:cNvPr id="4" name="Content Placeholder 3">
            <a:extLst>
              <a:ext uri="{FF2B5EF4-FFF2-40B4-BE49-F238E27FC236}">
                <a16:creationId xmlns:a16="http://schemas.microsoft.com/office/drawing/2014/main" id="{D543CE31-F1BE-0340-BC6A-12DDA96D8718}"/>
              </a:ext>
            </a:extLst>
          </p:cNvPr>
          <p:cNvSpPr>
            <a:spLocks noGrp="1"/>
          </p:cNvSpPr>
          <p:nvPr>
            <p:ph idx="1"/>
          </p:nvPr>
        </p:nvSpPr>
        <p:spPr>
          <a:xfrm>
            <a:off x="6378497" y="769839"/>
            <a:ext cx="5519397" cy="5798229"/>
          </a:xfrm>
          <a:solidFill>
            <a:schemeClr val="accent1">
              <a:lumMod val="20000"/>
              <a:lumOff val="80000"/>
            </a:schemeClr>
          </a:solidFill>
        </p:spPr>
        <p:txBody>
          <a:bodyPr>
            <a:normAutofit fontScale="25000" lnSpcReduction="20000"/>
          </a:bodyPr>
          <a:lstStyle/>
          <a:p>
            <a:pPr marL="0" indent="0" algn="ctr">
              <a:buNone/>
            </a:pPr>
            <a:r>
              <a:rPr lang="es-ES_tradnl" sz="8000" b="1" dirty="0"/>
              <a:t>Segmentales </a:t>
            </a:r>
          </a:p>
          <a:p>
            <a:pPr marL="0" indent="0">
              <a:buNone/>
            </a:pPr>
            <a:endParaRPr lang="es-ES_tradnl" b="1" dirty="0"/>
          </a:p>
          <a:p>
            <a:pPr marL="0" indent="0">
              <a:buNone/>
            </a:pPr>
            <a:r>
              <a:rPr lang="es-ES_tradnl" sz="4300" b="1" dirty="0">
                <a:solidFill>
                  <a:schemeClr val="tx1"/>
                </a:solidFill>
              </a:rPr>
              <a:t>CONSONANTES</a:t>
            </a:r>
            <a:br>
              <a:rPr lang="es-ES_tradnl" sz="4300" dirty="0">
                <a:solidFill>
                  <a:schemeClr val="tx1"/>
                </a:solidFill>
              </a:rPr>
            </a:br>
            <a:br>
              <a:rPr lang="es-ES_tradnl" sz="4300" dirty="0">
                <a:solidFill>
                  <a:schemeClr val="tx1"/>
                </a:solidFill>
              </a:rPr>
            </a:br>
            <a:r>
              <a:rPr lang="es-ES_tradnl" sz="4300" b="1" dirty="0" err="1">
                <a:solidFill>
                  <a:schemeClr val="tx1"/>
                </a:solidFill>
              </a:rPr>
              <a:t>Stops</a:t>
            </a:r>
            <a:endParaRPr lang="es-ES_tradnl" sz="4300" b="1" dirty="0">
              <a:solidFill>
                <a:schemeClr val="tx1"/>
              </a:solidFill>
            </a:endParaRPr>
          </a:p>
          <a:p>
            <a:pPr marL="0" indent="0">
              <a:buNone/>
            </a:pPr>
            <a:r>
              <a:rPr lang="es-ES_tradnl" sz="4300" dirty="0">
                <a:solidFill>
                  <a:schemeClr val="tx1"/>
                </a:solidFill>
              </a:rPr>
              <a:t>/</a:t>
            </a:r>
            <a:r>
              <a:rPr lang="es-ES_tradnl" sz="4300" dirty="0" err="1">
                <a:solidFill>
                  <a:schemeClr val="tx1"/>
                </a:solidFill>
              </a:rPr>
              <a:t>b/</a:t>
            </a:r>
            <a:r>
              <a:rPr lang="es-ES_tradnl" sz="4300" dirty="0">
                <a:solidFill>
                  <a:schemeClr val="tx1"/>
                </a:solidFill>
              </a:rPr>
              <a:t> in </a:t>
            </a:r>
            <a:r>
              <a:rPr lang="es-ES_tradnl" sz="4300" dirty="0" err="1">
                <a:solidFill>
                  <a:schemeClr val="tx1"/>
                </a:solidFill>
              </a:rPr>
              <a:t>initial</a:t>
            </a:r>
            <a:r>
              <a:rPr lang="es-ES_tradnl" sz="4300" dirty="0">
                <a:solidFill>
                  <a:schemeClr val="tx1"/>
                </a:solidFill>
              </a:rPr>
              <a:t> position (</a:t>
            </a:r>
            <a:r>
              <a:rPr lang="es-ES_tradnl" sz="4300" dirty="0" err="1">
                <a:solidFill>
                  <a:schemeClr val="tx1"/>
                </a:solidFill>
              </a:rPr>
              <a:t>boy</a:t>
            </a:r>
            <a:r>
              <a:rPr lang="es-ES_tradnl" sz="4300" dirty="0">
                <a:solidFill>
                  <a:schemeClr val="tx1"/>
                </a:solidFill>
              </a:rPr>
              <a:t>), </a:t>
            </a:r>
            <a:r>
              <a:rPr lang="es-ES_tradnl" sz="4300" dirty="0" err="1">
                <a:solidFill>
                  <a:schemeClr val="tx1"/>
                </a:solidFill>
              </a:rPr>
              <a:t>after</a:t>
            </a:r>
            <a:r>
              <a:rPr lang="es-ES_tradnl" sz="4300" dirty="0">
                <a:solidFill>
                  <a:schemeClr val="tx1"/>
                </a:solidFill>
              </a:rPr>
              <a:t> a </a:t>
            </a:r>
            <a:r>
              <a:rPr lang="es-ES_tradnl" sz="4300" dirty="0" err="1">
                <a:solidFill>
                  <a:schemeClr val="tx1"/>
                </a:solidFill>
              </a:rPr>
              <a:t>vowel</a:t>
            </a:r>
            <a:r>
              <a:rPr lang="es-ES_tradnl" sz="4300" dirty="0">
                <a:solidFill>
                  <a:schemeClr val="tx1"/>
                </a:solidFill>
              </a:rPr>
              <a:t> (</a:t>
            </a:r>
            <a:r>
              <a:rPr lang="es-ES_tradnl" sz="4300" dirty="0" err="1">
                <a:solidFill>
                  <a:schemeClr val="tx1"/>
                </a:solidFill>
              </a:rPr>
              <a:t>about</a:t>
            </a:r>
            <a:r>
              <a:rPr lang="es-ES_tradnl" sz="4300" dirty="0">
                <a:solidFill>
                  <a:schemeClr val="tx1"/>
                </a:solidFill>
              </a:rPr>
              <a:t>); /t/ in </a:t>
            </a:r>
            <a:r>
              <a:rPr lang="es-ES_tradnl" sz="4300" dirty="0" err="1">
                <a:solidFill>
                  <a:schemeClr val="tx1"/>
                </a:solidFill>
              </a:rPr>
              <a:t>middle</a:t>
            </a:r>
            <a:r>
              <a:rPr lang="es-ES_tradnl" sz="4300" dirty="0">
                <a:solidFill>
                  <a:schemeClr val="tx1"/>
                </a:solidFill>
              </a:rPr>
              <a:t> position (Martin); /d/ in </a:t>
            </a:r>
            <a:r>
              <a:rPr lang="es-ES_tradnl" sz="4300" dirty="0" err="1">
                <a:solidFill>
                  <a:schemeClr val="tx1"/>
                </a:solidFill>
              </a:rPr>
              <a:t>initial</a:t>
            </a:r>
            <a:r>
              <a:rPr lang="es-ES_tradnl" sz="4300" dirty="0">
                <a:solidFill>
                  <a:schemeClr val="tx1"/>
                </a:solidFill>
              </a:rPr>
              <a:t>, </a:t>
            </a:r>
            <a:r>
              <a:rPr lang="es-ES_tradnl" sz="4300" dirty="0" err="1">
                <a:solidFill>
                  <a:schemeClr val="tx1"/>
                </a:solidFill>
              </a:rPr>
              <a:t>or</a:t>
            </a:r>
            <a:r>
              <a:rPr lang="es-ES_tradnl" sz="4300" dirty="0">
                <a:solidFill>
                  <a:schemeClr val="tx1"/>
                </a:solidFill>
              </a:rPr>
              <a:t> </a:t>
            </a:r>
            <a:r>
              <a:rPr lang="es-ES_tradnl" sz="4300" dirty="0" err="1">
                <a:solidFill>
                  <a:schemeClr val="tx1"/>
                </a:solidFill>
              </a:rPr>
              <a:t>middle</a:t>
            </a:r>
            <a:r>
              <a:rPr lang="es-ES_tradnl" sz="4300" dirty="0">
                <a:solidFill>
                  <a:schemeClr val="tx1"/>
                </a:solidFill>
              </a:rPr>
              <a:t> position (</a:t>
            </a:r>
            <a:r>
              <a:rPr lang="es-ES_tradnl" sz="4300" dirty="0" err="1">
                <a:solidFill>
                  <a:schemeClr val="tx1"/>
                </a:solidFill>
              </a:rPr>
              <a:t>different</a:t>
            </a:r>
            <a:r>
              <a:rPr lang="es-ES_tradnl" sz="4300" dirty="0">
                <a:solidFill>
                  <a:schemeClr val="tx1"/>
                </a:solidFill>
              </a:rPr>
              <a:t>)</a:t>
            </a:r>
          </a:p>
          <a:p>
            <a:pPr marL="0" indent="0">
              <a:buNone/>
            </a:pPr>
            <a:r>
              <a:rPr lang="es-ES_tradnl" sz="4300" b="1" dirty="0" err="1">
                <a:solidFill>
                  <a:schemeClr val="tx1"/>
                </a:solidFill>
              </a:rPr>
              <a:t>Fricatives</a:t>
            </a:r>
            <a:r>
              <a:rPr lang="es-ES_tradnl" sz="4300" b="1" dirty="0">
                <a:solidFill>
                  <a:schemeClr val="tx1"/>
                </a:solidFill>
              </a:rPr>
              <a:t> </a:t>
            </a:r>
          </a:p>
          <a:p>
            <a:pPr marL="0" indent="0">
              <a:buNone/>
            </a:pPr>
            <a:r>
              <a:rPr lang="es-ES_tradnl" sz="4300" dirty="0">
                <a:solidFill>
                  <a:schemeClr val="tx1"/>
                </a:solidFill>
              </a:rPr>
              <a:t>/f/ in </a:t>
            </a:r>
            <a:r>
              <a:rPr lang="es-ES_tradnl" sz="4300" dirty="0" err="1">
                <a:solidFill>
                  <a:schemeClr val="tx1"/>
                </a:solidFill>
              </a:rPr>
              <a:t>initial</a:t>
            </a:r>
            <a:r>
              <a:rPr lang="es-ES_tradnl" sz="4300" dirty="0">
                <a:solidFill>
                  <a:schemeClr val="tx1"/>
                </a:solidFill>
              </a:rPr>
              <a:t>, </a:t>
            </a:r>
            <a:r>
              <a:rPr lang="es-ES_tradnl" sz="4300" dirty="0" err="1">
                <a:solidFill>
                  <a:schemeClr val="tx1"/>
                </a:solidFill>
              </a:rPr>
              <a:t>or</a:t>
            </a:r>
            <a:r>
              <a:rPr lang="es-ES_tradnl" sz="4300" dirty="0">
                <a:solidFill>
                  <a:schemeClr val="tx1"/>
                </a:solidFill>
              </a:rPr>
              <a:t> </a:t>
            </a:r>
            <a:r>
              <a:rPr lang="es-ES_tradnl" sz="4300" dirty="0" err="1">
                <a:solidFill>
                  <a:schemeClr val="tx1"/>
                </a:solidFill>
              </a:rPr>
              <a:t>middle</a:t>
            </a:r>
            <a:r>
              <a:rPr lang="es-ES_tradnl" sz="4300" dirty="0">
                <a:solidFill>
                  <a:schemeClr val="tx1"/>
                </a:solidFill>
              </a:rPr>
              <a:t> position (</a:t>
            </a:r>
            <a:r>
              <a:rPr lang="es-ES_tradnl" sz="4300" dirty="0" err="1">
                <a:solidFill>
                  <a:schemeClr val="tx1"/>
                </a:solidFill>
              </a:rPr>
              <a:t>first</a:t>
            </a:r>
            <a:r>
              <a:rPr lang="es-ES_tradnl" sz="4300" dirty="0">
                <a:solidFill>
                  <a:schemeClr val="tx1"/>
                </a:solidFill>
              </a:rPr>
              <a:t>, </a:t>
            </a:r>
            <a:r>
              <a:rPr lang="es-ES_tradnl" sz="4300" dirty="0" err="1">
                <a:solidFill>
                  <a:schemeClr val="tx1"/>
                </a:solidFill>
              </a:rPr>
              <a:t>differents</a:t>
            </a:r>
            <a:r>
              <a:rPr lang="es-ES_tradnl" sz="4300" dirty="0">
                <a:solidFill>
                  <a:schemeClr val="tx1"/>
                </a:solidFill>
              </a:rPr>
              <a:t>*)</a:t>
            </a:r>
          </a:p>
          <a:p>
            <a:pPr marL="0" indent="0">
              <a:buNone/>
            </a:pPr>
            <a:r>
              <a:rPr lang="es-ES_tradnl" sz="4300" dirty="0">
                <a:solidFill>
                  <a:schemeClr val="tx1"/>
                </a:solidFill>
              </a:rPr>
              <a:t>/s/ in </a:t>
            </a:r>
            <a:r>
              <a:rPr lang="es-ES_tradnl" sz="4300" dirty="0" err="1">
                <a:solidFill>
                  <a:schemeClr val="tx1"/>
                </a:solidFill>
              </a:rPr>
              <a:t>initial</a:t>
            </a:r>
            <a:r>
              <a:rPr lang="es-ES_tradnl" sz="4300" dirty="0">
                <a:solidFill>
                  <a:schemeClr val="tx1"/>
                </a:solidFill>
              </a:rPr>
              <a:t>, </a:t>
            </a:r>
            <a:r>
              <a:rPr lang="es-ES_tradnl" sz="4300" dirty="0" err="1">
                <a:solidFill>
                  <a:schemeClr val="tx1"/>
                </a:solidFill>
              </a:rPr>
              <a:t>middle</a:t>
            </a:r>
            <a:r>
              <a:rPr lang="es-ES_tradnl" sz="4300" dirty="0">
                <a:solidFill>
                  <a:schemeClr val="tx1"/>
                </a:solidFill>
              </a:rPr>
              <a:t> </a:t>
            </a:r>
            <a:r>
              <a:rPr lang="es-ES_tradnl" sz="4300" dirty="0" err="1">
                <a:solidFill>
                  <a:schemeClr val="tx1"/>
                </a:solidFill>
              </a:rPr>
              <a:t>or</a:t>
            </a:r>
            <a:r>
              <a:rPr lang="es-ES_tradnl" sz="4300" dirty="0">
                <a:solidFill>
                  <a:schemeClr val="tx1"/>
                </a:solidFill>
              </a:rPr>
              <a:t> final position (</a:t>
            </a:r>
            <a:r>
              <a:rPr lang="es-ES_tradnl" sz="4300" dirty="0" err="1">
                <a:solidFill>
                  <a:schemeClr val="tx1"/>
                </a:solidFill>
              </a:rPr>
              <a:t>something</a:t>
            </a:r>
            <a:r>
              <a:rPr lang="es-ES_tradnl" sz="4300" dirty="0">
                <a:solidFill>
                  <a:schemeClr val="tx1"/>
                </a:solidFill>
              </a:rPr>
              <a:t>, </a:t>
            </a:r>
            <a:r>
              <a:rPr lang="es-ES_tradnl" sz="4300" dirty="0" err="1">
                <a:solidFill>
                  <a:schemeClr val="tx1"/>
                </a:solidFill>
              </a:rPr>
              <a:t>experience</a:t>
            </a:r>
            <a:r>
              <a:rPr lang="es-ES_tradnl" sz="4300" dirty="0">
                <a:solidFill>
                  <a:schemeClr val="tx1"/>
                </a:solidFill>
              </a:rPr>
              <a:t>, </a:t>
            </a:r>
            <a:r>
              <a:rPr lang="es-ES_tradnl" sz="4300" dirty="0" err="1">
                <a:solidFill>
                  <a:schemeClr val="tx1"/>
                </a:solidFill>
              </a:rPr>
              <a:t>kids</a:t>
            </a:r>
            <a:r>
              <a:rPr lang="es-ES_tradnl" sz="4300" dirty="0">
                <a:solidFill>
                  <a:schemeClr val="tx1"/>
                </a:solidFill>
              </a:rPr>
              <a:t>)</a:t>
            </a:r>
          </a:p>
          <a:p>
            <a:pPr marL="0" indent="0">
              <a:buNone/>
            </a:pPr>
            <a:r>
              <a:rPr lang="es-ES_tradnl" sz="4300" dirty="0">
                <a:solidFill>
                  <a:schemeClr val="tx1"/>
                </a:solidFill>
              </a:rPr>
              <a:t>/h/ in </a:t>
            </a:r>
            <a:r>
              <a:rPr lang="es-ES_tradnl" sz="4300" dirty="0" err="1">
                <a:solidFill>
                  <a:schemeClr val="tx1"/>
                </a:solidFill>
              </a:rPr>
              <a:t>initial</a:t>
            </a:r>
            <a:r>
              <a:rPr lang="es-ES_tradnl" sz="4300" dirty="0">
                <a:solidFill>
                  <a:schemeClr val="tx1"/>
                </a:solidFill>
              </a:rPr>
              <a:t> position (</a:t>
            </a:r>
            <a:r>
              <a:rPr lang="es-ES_tradnl" sz="4300" dirty="0" err="1">
                <a:solidFill>
                  <a:schemeClr val="tx1"/>
                </a:solidFill>
              </a:rPr>
              <a:t>here</a:t>
            </a:r>
            <a:r>
              <a:rPr lang="es-ES_tradnl" sz="4300" dirty="0">
                <a:solidFill>
                  <a:schemeClr val="tx1"/>
                </a:solidFill>
              </a:rPr>
              <a:t>). </a:t>
            </a:r>
          </a:p>
          <a:p>
            <a:pPr marL="0" indent="0">
              <a:buNone/>
            </a:pPr>
            <a:r>
              <a:rPr lang="es-ES_tradnl" sz="4300" b="1" dirty="0" err="1">
                <a:solidFill>
                  <a:schemeClr val="tx1"/>
                </a:solidFill>
              </a:rPr>
              <a:t>Nasals</a:t>
            </a:r>
            <a:endParaRPr lang="es-ES_tradnl" sz="4300" b="1" dirty="0">
              <a:solidFill>
                <a:schemeClr val="tx1"/>
              </a:solidFill>
            </a:endParaRPr>
          </a:p>
          <a:p>
            <a:pPr marL="0" indent="0">
              <a:buNone/>
            </a:pPr>
            <a:r>
              <a:rPr lang="es-ES_tradnl" sz="4300" dirty="0">
                <a:solidFill>
                  <a:schemeClr val="tx1"/>
                </a:solidFill>
              </a:rPr>
              <a:t>/n/ in </a:t>
            </a:r>
            <a:r>
              <a:rPr lang="es-ES_tradnl" sz="4300" dirty="0" err="1">
                <a:solidFill>
                  <a:schemeClr val="tx1"/>
                </a:solidFill>
              </a:rPr>
              <a:t>middle</a:t>
            </a:r>
            <a:r>
              <a:rPr lang="es-ES_tradnl" sz="4300" dirty="0">
                <a:solidFill>
                  <a:schemeClr val="tx1"/>
                </a:solidFill>
              </a:rPr>
              <a:t> </a:t>
            </a:r>
            <a:r>
              <a:rPr lang="es-ES_tradnl" sz="4300" dirty="0" err="1">
                <a:solidFill>
                  <a:schemeClr val="tx1"/>
                </a:solidFill>
              </a:rPr>
              <a:t>or</a:t>
            </a:r>
            <a:r>
              <a:rPr lang="es-ES_tradnl" sz="4300" dirty="0">
                <a:solidFill>
                  <a:schemeClr val="tx1"/>
                </a:solidFill>
              </a:rPr>
              <a:t> final position (</a:t>
            </a:r>
            <a:r>
              <a:rPr lang="es-ES_tradnl" sz="4300" dirty="0" err="1">
                <a:solidFill>
                  <a:schemeClr val="tx1"/>
                </a:solidFill>
              </a:rPr>
              <a:t>university</a:t>
            </a:r>
            <a:r>
              <a:rPr lang="es-ES_tradnl" sz="4300" dirty="0">
                <a:solidFill>
                  <a:schemeClr val="tx1"/>
                </a:solidFill>
              </a:rPr>
              <a:t>, </a:t>
            </a:r>
            <a:r>
              <a:rPr lang="es-ES_tradnl" sz="4300" dirty="0" err="1">
                <a:solidFill>
                  <a:schemeClr val="tx1"/>
                </a:solidFill>
              </a:rPr>
              <a:t>can’t</a:t>
            </a:r>
            <a:r>
              <a:rPr lang="es-ES_tradnl" sz="4300" dirty="0">
                <a:solidFill>
                  <a:schemeClr val="tx1"/>
                </a:solidFill>
              </a:rPr>
              <a:t>, </a:t>
            </a:r>
            <a:r>
              <a:rPr lang="es-ES_tradnl" sz="4300" dirty="0" err="1">
                <a:solidFill>
                  <a:schemeClr val="tx1"/>
                </a:solidFill>
              </a:rPr>
              <a:t>person</a:t>
            </a:r>
            <a:r>
              <a:rPr lang="es-ES_tradnl" sz="4300" dirty="0">
                <a:solidFill>
                  <a:schemeClr val="tx1"/>
                </a:solidFill>
              </a:rPr>
              <a:t>). </a:t>
            </a:r>
          </a:p>
          <a:p>
            <a:pPr marL="0" indent="0">
              <a:buNone/>
            </a:pPr>
            <a:r>
              <a:rPr lang="es-ES_tradnl" sz="4300" dirty="0">
                <a:solidFill>
                  <a:schemeClr val="tx1"/>
                </a:solidFill>
              </a:rPr>
              <a:t>/m/ in </a:t>
            </a:r>
            <a:r>
              <a:rPr lang="es-ES_tradnl" sz="4300" dirty="0" err="1">
                <a:solidFill>
                  <a:schemeClr val="tx1"/>
                </a:solidFill>
              </a:rPr>
              <a:t>initial</a:t>
            </a:r>
            <a:r>
              <a:rPr lang="es-ES_tradnl" sz="4300" dirty="0">
                <a:solidFill>
                  <a:schemeClr val="tx1"/>
                </a:solidFill>
              </a:rPr>
              <a:t>, </a:t>
            </a:r>
            <a:r>
              <a:rPr lang="es-ES_tradnl" sz="4300" dirty="0" err="1">
                <a:solidFill>
                  <a:schemeClr val="tx1"/>
                </a:solidFill>
              </a:rPr>
              <a:t>or</a:t>
            </a:r>
            <a:r>
              <a:rPr lang="es-ES_tradnl" sz="4300" dirty="0">
                <a:solidFill>
                  <a:schemeClr val="tx1"/>
                </a:solidFill>
              </a:rPr>
              <a:t> </a:t>
            </a:r>
            <a:r>
              <a:rPr lang="es-ES_tradnl" sz="4300" dirty="0" err="1">
                <a:solidFill>
                  <a:schemeClr val="tx1"/>
                </a:solidFill>
              </a:rPr>
              <a:t>middle</a:t>
            </a:r>
            <a:r>
              <a:rPr lang="es-ES_tradnl" sz="4300" dirty="0">
                <a:solidFill>
                  <a:schemeClr val="tx1"/>
                </a:solidFill>
              </a:rPr>
              <a:t> position (human, Maximiliano, Martin).</a:t>
            </a:r>
          </a:p>
          <a:p>
            <a:pPr marL="0" indent="0">
              <a:buNone/>
            </a:pPr>
            <a:r>
              <a:rPr lang="es-ES_tradnl" sz="4300" b="1" dirty="0" err="1">
                <a:solidFill>
                  <a:schemeClr val="tx1"/>
                </a:solidFill>
              </a:rPr>
              <a:t>Glides</a:t>
            </a:r>
            <a:endParaRPr lang="es-ES_tradnl" sz="4300" b="1" dirty="0">
              <a:solidFill>
                <a:schemeClr val="tx1"/>
              </a:solidFill>
            </a:endParaRPr>
          </a:p>
          <a:p>
            <a:pPr marL="0" indent="0">
              <a:buNone/>
            </a:pPr>
            <a:r>
              <a:rPr lang="es-ES_tradnl" sz="4300" dirty="0">
                <a:solidFill>
                  <a:schemeClr val="tx1"/>
                </a:solidFill>
              </a:rPr>
              <a:t>/w/ </a:t>
            </a:r>
            <a:r>
              <a:rPr lang="es-ES_tradnl" sz="4300" dirty="0" err="1">
                <a:solidFill>
                  <a:schemeClr val="tx1"/>
                </a:solidFill>
              </a:rPr>
              <a:t>waitress</a:t>
            </a:r>
            <a:r>
              <a:rPr lang="es-ES_tradnl" sz="4300" dirty="0">
                <a:solidFill>
                  <a:schemeClr val="tx1"/>
                </a:solidFill>
              </a:rPr>
              <a:t> ; /j/ </a:t>
            </a:r>
            <a:r>
              <a:rPr lang="es-ES_tradnl" sz="4300" dirty="0" err="1">
                <a:solidFill>
                  <a:schemeClr val="tx1"/>
                </a:solidFill>
              </a:rPr>
              <a:t>university</a:t>
            </a:r>
            <a:r>
              <a:rPr lang="es-ES_tradnl" sz="4300" dirty="0">
                <a:solidFill>
                  <a:schemeClr val="tx1"/>
                </a:solidFill>
              </a:rPr>
              <a:t> </a:t>
            </a:r>
          </a:p>
          <a:p>
            <a:pPr marL="0" indent="0">
              <a:buNone/>
            </a:pPr>
            <a:br>
              <a:rPr lang="es-ES_tradnl" sz="4300" b="1" dirty="0">
                <a:solidFill>
                  <a:schemeClr val="tx1"/>
                </a:solidFill>
              </a:rPr>
            </a:br>
            <a:r>
              <a:rPr lang="es-ES_tradnl" sz="4300" b="1" dirty="0">
                <a:solidFill>
                  <a:schemeClr val="tx1"/>
                </a:solidFill>
              </a:rPr>
              <a:t>VOCALES </a:t>
            </a:r>
            <a:br>
              <a:rPr lang="es-ES_tradnl" sz="4300" b="1" dirty="0">
                <a:solidFill>
                  <a:schemeClr val="tx1"/>
                </a:solidFill>
              </a:rPr>
            </a:br>
            <a:endParaRPr lang="es-ES_tradnl" sz="4300" b="1" dirty="0">
              <a:solidFill>
                <a:schemeClr val="tx1"/>
              </a:solidFill>
            </a:endParaRPr>
          </a:p>
          <a:p>
            <a:pPr marL="0" indent="0">
              <a:buNone/>
            </a:pPr>
            <a:r>
              <a:rPr lang="es-ES_tradnl" sz="4300" dirty="0">
                <a:solidFill>
                  <a:schemeClr val="tx1"/>
                </a:solidFill>
              </a:rPr>
              <a:t>/u/ as in do, human; /i/ as in </a:t>
            </a:r>
            <a:r>
              <a:rPr lang="es-ES_tradnl" sz="4300" dirty="0" err="1">
                <a:solidFill>
                  <a:schemeClr val="tx1"/>
                </a:solidFill>
              </a:rPr>
              <a:t>need</a:t>
            </a:r>
            <a:r>
              <a:rPr lang="es-ES_tradnl" sz="4300" dirty="0">
                <a:solidFill>
                  <a:schemeClr val="tx1"/>
                </a:solidFill>
              </a:rPr>
              <a:t>; /</a:t>
            </a:r>
            <a:r>
              <a:rPr lang="es-ES_tradnl" sz="4300" dirty="0" err="1">
                <a:solidFill>
                  <a:schemeClr val="tx1"/>
                </a:solidFill>
              </a:rPr>
              <a:t>ɪ</a:t>
            </a:r>
            <a:r>
              <a:rPr lang="es-ES_tradnl" sz="4300" dirty="0">
                <a:solidFill>
                  <a:schemeClr val="tx1"/>
                </a:solidFill>
              </a:rPr>
              <a:t>/ as in Little; /o/ as in Colombia, social; /u/ as in </a:t>
            </a:r>
            <a:r>
              <a:rPr lang="es-ES_tradnl" sz="4300" dirty="0" err="1">
                <a:solidFill>
                  <a:schemeClr val="tx1"/>
                </a:solidFill>
              </a:rPr>
              <a:t>who</a:t>
            </a:r>
            <a:endParaRPr lang="es-ES_tradnl" sz="4300" dirty="0">
              <a:solidFill>
                <a:schemeClr val="tx1"/>
              </a:solidFill>
            </a:endParaRPr>
          </a:p>
          <a:p>
            <a:pPr marL="0" indent="0">
              <a:buNone/>
            </a:pPr>
            <a:r>
              <a:rPr lang="es-ES_tradnl" sz="4300" dirty="0" err="1">
                <a:solidFill>
                  <a:schemeClr val="tx1"/>
                </a:solidFill>
              </a:rPr>
              <a:t>Diphthongs</a:t>
            </a:r>
            <a:r>
              <a:rPr lang="es-ES_tradnl" sz="4300" dirty="0">
                <a:solidFill>
                  <a:schemeClr val="tx1"/>
                </a:solidFill>
              </a:rPr>
              <a:t> </a:t>
            </a:r>
          </a:p>
          <a:p>
            <a:pPr marL="0" indent="0">
              <a:buNone/>
            </a:pPr>
            <a:r>
              <a:rPr lang="es-ES_tradnl" sz="4300" dirty="0">
                <a:solidFill>
                  <a:schemeClr val="tx1"/>
                </a:solidFill>
              </a:rPr>
              <a:t>/</a:t>
            </a:r>
            <a:r>
              <a:rPr lang="es-ES_tradnl" sz="4300" dirty="0" err="1">
                <a:solidFill>
                  <a:schemeClr val="tx1"/>
                </a:solidFill>
              </a:rPr>
              <a:t>ɔj</a:t>
            </a:r>
            <a:r>
              <a:rPr lang="es-ES_tradnl" sz="4300" dirty="0">
                <a:solidFill>
                  <a:schemeClr val="tx1"/>
                </a:solidFill>
              </a:rPr>
              <a:t>/ as in </a:t>
            </a:r>
            <a:r>
              <a:rPr lang="es-ES_tradnl" sz="4300" dirty="0" err="1">
                <a:solidFill>
                  <a:schemeClr val="tx1"/>
                </a:solidFill>
              </a:rPr>
              <a:t>boy</a:t>
            </a:r>
            <a:r>
              <a:rPr lang="es-ES_tradnl" sz="4300" dirty="0">
                <a:solidFill>
                  <a:schemeClr val="tx1"/>
                </a:solidFill>
              </a:rPr>
              <a:t>; /</a:t>
            </a:r>
            <a:r>
              <a:rPr lang="es-ES_tradnl" sz="4300" dirty="0" err="1">
                <a:solidFill>
                  <a:schemeClr val="tx1"/>
                </a:solidFill>
              </a:rPr>
              <a:t>ej</a:t>
            </a:r>
            <a:r>
              <a:rPr lang="es-ES_tradnl" sz="4300" dirty="0">
                <a:solidFill>
                  <a:schemeClr val="tx1"/>
                </a:solidFill>
              </a:rPr>
              <a:t>/ as in </a:t>
            </a:r>
            <a:r>
              <a:rPr lang="es-ES_tradnl" sz="4300" dirty="0" err="1">
                <a:solidFill>
                  <a:schemeClr val="tx1"/>
                </a:solidFill>
              </a:rPr>
              <a:t>name</a:t>
            </a:r>
            <a:r>
              <a:rPr lang="es-ES_tradnl" sz="4300" dirty="0">
                <a:solidFill>
                  <a:schemeClr val="tx1"/>
                </a:solidFill>
              </a:rPr>
              <a:t>; /</a:t>
            </a:r>
            <a:r>
              <a:rPr lang="es-ES_tradnl" sz="4300" dirty="0" err="1">
                <a:solidFill>
                  <a:schemeClr val="tx1"/>
                </a:solidFill>
              </a:rPr>
              <a:t>au</a:t>
            </a:r>
            <a:r>
              <a:rPr lang="es-ES_tradnl" sz="4300" dirty="0">
                <a:solidFill>
                  <a:schemeClr val="tx1"/>
                </a:solidFill>
              </a:rPr>
              <a:t>/ as in </a:t>
            </a:r>
            <a:r>
              <a:rPr lang="es-ES_tradnl" sz="4300" dirty="0" err="1">
                <a:solidFill>
                  <a:schemeClr val="tx1"/>
                </a:solidFill>
              </a:rPr>
              <a:t>about</a:t>
            </a:r>
            <a:r>
              <a:rPr lang="es-ES_tradnl" sz="4300" dirty="0">
                <a:solidFill>
                  <a:schemeClr val="tx1"/>
                </a:solidFill>
              </a:rPr>
              <a:t> ; /aj/ as in </a:t>
            </a:r>
            <a:r>
              <a:rPr lang="es-ES_tradnl" sz="4300" dirty="0" err="1">
                <a:solidFill>
                  <a:schemeClr val="tx1"/>
                </a:solidFill>
              </a:rPr>
              <a:t>rights</a:t>
            </a:r>
            <a:r>
              <a:rPr lang="es-ES_tradnl" sz="4300" dirty="0">
                <a:solidFill>
                  <a:schemeClr val="tx1"/>
                </a:solidFill>
              </a:rPr>
              <a:t>, hi, </a:t>
            </a:r>
            <a:r>
              <a:rPr lang="es-ES_tradnl" sz="4300" dirty="0" err="1">
                <a:solidFill>
                  <a:schemeClr val="tx1"/>
                </a:solidFill>
              </a:rPr>
              <a:t>my</a:t>
            </a:r>
            <a:r>
              <a:rPr lang="es-ES_tradnl" sz="4300" dirty="0">
                <a:solidFill>
                  <a:schemeClr val="tx1"/>
                </a:solidFill>
              </a:rPr>
              <a:t>. </a:t>
            </a:r>
          </a:p>
        </p:txBody>
      </p:sp>
      <p:sp>
        <p:nvSpPr>
          <p:cNvPr id="5" name="TextBox 4">
            <a:extLst>
              <a:ext uri="{FF2B5EF4-FFF2-40B4-BE49-F238E27FC236}">
                <a16:creationId xmlns:a16="http://schemas.microsoft.com/office/drawing/2014/main" id="{E114403D-9FC5-5940-A0F6-E5E074800461}"/>
              </a:ext>
            </a:extLst>
          </p:cNvPr>
          <p:cNvSpPr txBox="1"/>
          <p:nvPr/>
        </p:nvSpPr>
        <p:spPr>
          <a:xfrm>
            <a:off x="356839" y="769839"/>
            <a:ext cx="5456665" cy="5816977"/>
          </a:xfrm>
          <a:prstGeom prst="rect">
            <a:avLst/>
          </a:prstGeom>
          <a:solidFill>
            <a:schemeClr val="accent1">
              <a:lumMod val="20000"/>
              <a:lumOff val="80000"/>
            </a:schemeClr>
          </a:solidFill>
        </p:spPr>
        <p:txBody>
          <a:bodyPr wrap="square" rtlCol="0">
            <a:spAutoFit/>
          </a:bodyPr>
          <a:lstStyle/>
          <a:p>
            <a:pPr algn="ctr"/>
            <a:r>
              <a:rPr lang="es-ES_tradnl" b="1"/>
              <a:t>Suprasegmentales </a:t>
            </a:r>
            <a:endParaRPr lang="es-ES_tradnl"/>
          </a:p>
          <a:p>
            <a:pPr algn="ctr"/>
            <a:endParaRPr lang="es-ES_tradnl"/>
          </a:p>
          <a:p>
            <a:r>
              <a:rPr lang="es-ES_tradnl" sz="1400" b="1" err="1"/>
              <a:t>Intonation</a:t>
            </a:r>
            <a:r>
              <a:rPr lang="es-ES_tradnl" sz="1400" b="1"/>
              <a:t> </a:t>
            </a:r>
            <a:br>
              <a:rPr lang="es-ES_tradnl" sz="1400" b="1"/>
            </a:br>
            <a:r>
              <a:rPr lang="es-ES_tradnl" sz="1400" err="1"/>
              <a:t>Raising-falling</a:t>
            </a:r>
            <a:r>
              <a:rPr lang="es-ES_tradnl" sz="1400"/>
              <a:t> </a:t>
            </a:r>
            <a:r>
              <a:rPr lang="es-ES_tradnl" sz="1400" err="1"/>
              <a:t>intonation</a:t>
            </a:r>
            <a:r>
              <a:rPr lang="es-ES_tradnl" sz="1400"/>
              <a:t> </a:t>
            </a:r>
            <a:r>
              <a:rPr lang="es-ES_tradnl" sz="1400" err="1"/>
              <a:t>used</a:t>
            </a:r>
            <a:r>
              <a:rPr lang="es-ES_tradnl" sz="1400"/>
              <a:t> in </a:t>
            </a:r>
            <a:r>
              <a:rPr lang="es-ES_tradnl" sz="1400" err="1"/>
              <a:t>declarative</a:t>
            </a:r>
            <a:r>
              <a:rPr lang="es-ES_tradnl" sz="1400"/>
              <a:t> </a:t>
            </a:r>
            <a:r>
              <a:rPr lang="es-ES_tradnl" sz="1400" err="1"/>
              <a:t>sentences</a:t>
            </a:r>
            <a:r>
              <a:rPr lang="es-ES_tradnl" sz="1400"/>
              <a:t> (normal </a:t>
            </a:r>
            <a:r>
              <a:rPr lang="es-ES_tradnl" sz="1400" err="1"/>
              <a:t>sentences</a:t>
            </a:r>
            <a:r>
              <a:rPr lang="es-ES_tradnl" sz="1400"/>
              <a:t> </a:t>
            </a:r>
            <a:r>
              <a:rPr lang="es-ES_tradnl" sz="1400" err="1"/>
              <a:t>that</a:t>
            </a:r>
            <a:r>
              <a:rPr lang="es-ES_tradnl" sz="1400"/>
              <a:t> </a:t>
            </a:r>
            <a:r>
              <a:rPr lang="es-ES_tradnl" sz="1400" err="1"/>
              <a:t>give</a:t>
            </a:r>
            <a:r>
              <a:rPr lang="es-ES_tradnl" sz="1400"/>
              <a:t> </a:t>
            </a:r>
            <a:r>
              <a:rPr lang="es-ES_tradnl" sz="1400" err="1"/>
              <a:t>information</a:t>
            </a:r>
            <a:r>
              <a:rPr lang="es-ES_tradnl" sz="1400"/>
              <a:t>), </a:t>
            </a:r>
            <a:r>
              <a:rPr lang="es-ES_tradnl" sz="1400" err="1"/>
              <a:t>rising</a:t>
            </a:r>
            <a:r>
              <a:rPr lang="es-ES_tradnl" sz="1400"/>
              <a:t> </a:t>
            </a:r>
            <a:r>
              <a:rPr lang="es-ES_tradnl" sz="1400" err="1"/>
              <a:t>intonation</a:t>
            </a:r>
            <a:r>
              <a:rPr lang="es-ES_tradnl" sz="1400"/>
              <a:t> </a:t>
            </a:r>
            <a:r>
              <a:rPr lang="es-ES_tradnl" sz="1400" err="1"/>
              <a:t>used</a:t>
            </a:r>
            <a:r>
              <a:rPr lang="es-ES_tradnl" sz="1400"/>
              <a:t> in yes/no </a:t>
            </a:r>
            <a:r>
              <a:rPr lang="es-ES_tradnl" sz="1400" err="1"/>
              <a:t>questions</a:t>
            </a:r>
            <a:r>
              <a:rPr lang="es-ES_tradnl" sz="1400"/>
              <a:t> and </a:t>
            </a:r>
            <a:r>
              <a:rPr lang="es-ES_tradnl" sz="1400" err="1"/>
              <a:t>offerings</a:t>
            </a:r>
            <a:r>
              <a:rPr lang="es-ES_tradnl" sz="1400"/>
              <a:t>; and </a:t>
            </a:r>
            <a:r>
              <a:rPr lang="es-ES_tradnl" sz="1400" err="1"/>
              <a:t>continuation</a:t>
            </a:r>
            <a:r>
              <a:rPr lang="es-ES_tradnl" sz="1400"/>
              <a:t> </a:t>
            </a:r>
            <a:r>
              <a:rPr lang="es-ES_tradnl" sz="1400" err="1"/>
              <a:t>rise</a:t>
            </a:r>
            <a:r>
              <a:rPr lang="es-ES_tradnl" sz="1400"/>
              <a:t> (p. 79) </a:t>
            </a:r>
            <a:r>
              <a:rPr lang="es-ES_tradnl" sz="1400" err="1"/>
              <a:t>used</a:t>
            </a:r>
            <a:r>
              <a:rPr lang="es-ES_tradnl" sz="1400"/>
              <a:t> </a:t>
            </a:r>
            <a:r>
              <a:rPr lang="es-ES_tradnl" sz="1400" err="1"/>
              <a:t>when</a:t>
            </a:r>
            <a:r>
              <a:rPr lang="es-ES_tradnl" sz="1400"/>
              <a:t> </a:t>
            </a:r>
            <a:r>
              <a:rPr lang="es-ES_tradnl" sz="1400" err="1"/>
              <a:t>giving</a:t>
            </a:r>
            <a:r>
              <a:rPr lang="es-ES_tradnl" sz="1400"/>
              <a:t> a </a:t>
            </a:r>
            <a:r>
              <a:rPr lang="es-ES_tradnl" sz="1400" err="1"/>
              <a:t>list</a:t>
            </a:r>
            <a:r>
              <a:rPr lang="es-ES_tradnl" sz="1400"/>
              <a:t> of </a:t>
            </a:r>
            <a:r>
              <a:rPr lang="es-ES_tradnl" sz="1400" err="1"/>
              <a:t>things</a:t>
            </a:r>
            <a:r>
              <a:rPr lang="es-ES_tradnl" sz="1400"/>
              <a:t>. </a:t>
            </a:r>
          </a:p>
          <a:p>
            <a:r>
              <a:rPr lang="es-ES_tradnl" sz="1400" err="1"/>
              <a:t>For</a:t>
            </a:r>
            <a:r>
              <a:rPr lang="es-ES_tradnl" sz="1400"/>
              <a:t> </a:t>
            </a:r>
            <a:r>
              <a:rPr lang="es-ES_tradnl" sz="1400" err="1"/>
              <a:t>example</a:t>
            </a:r>
            <a:r>
              <a:rPr lang="es-ES_tradnl" sz="1400"/>
              <a:t>, Nana </a:t>
            </a:r>
            <a:r>
              <a:rPr lang="es-ES_tradnl" sz="1400" err="1"/>
              <a:t>used</a:t>
            </a:r>
            <a:r>
              <a:rPr lang="es-ES_tradnl" sz="1400"/>
              <a:t> </a:t>
            </a:r>
            <a:r>
              <a:rPr lang="es-ES_tradnl" sz="1400" err="1"/>
              <a:t>continuation</a:t>
            </a:r>
            <a:r>
              <a:rPr lang="es-ES_tradnl" sz="1400"/>
              <a:t> </a:t>
            </a:r>
            <a:r>
              <a:rPr lang="es-ES_tradnl" sz="1400" err="1"/>
              <a:t>rise</a:t>
            </a:r>
            <a:r>
              <a:rPr lang="es-ES_tradnl" sz="1400"/>
              <a:t> </a:t>
            </a:r>
            <a:r>
              <a:rPr lang="es-ES_tradnl" sz="1400" err="1"/>
              <a:t>when</a:t>
            </a:r>
            <a:r>
              <a:rPr lang="es-ES_tradnl" sz="1400"/>
              <a:t> </a:t>
            </a:r>
            <a:r>
              <a:rPr lang="es-ES_tradnl" sz="1400" err="1"/>
              <a:t>listing</a:t>
            </a:r>
            <a:r>
              <a:rPr lang="es-ES_tradnl" sz="1400"/>
              <a:t> </a:t>
            </a:r>
            <a:r>
              <a:rPr lang="es-ES_tradnl" sz="1400" err="1"/>
              <a:t>her</a:t>
            </a:r>
            <a:r>
              <a:rPr lang="es-ES_tradnl" sz="1400"/>
              <a:t> </a:t>
            </a:r>
            <a:r>
              <a:rPr lang="es-ES_tradnl" sz="1400" err="1"/>
              <a:t>jobs</a:t>
            </a:r>
            <a:r>
              <a:rPr lang="es-ES_tradnl" sz="1400"/>
              <a:t>. i.e., “, </a:t>
            </a:r>
            <a:r>
              <a:rPr lang="es-ES_tradnl" sz="1400" err="1"/>
              <a:t>like</a:t>
            </a:r>
            <a:r>
              <a:rPr lang="es-ES_tradnl" sz="1400"/>
              <a:t> a </a:t>
            </a:r>
            <a:r>
              <a:rPr lang="es-ES_tradnl" sz="1400" err="1"/>
              <a:t>dishwasher</a:t>
            </a:r>
            <a:r>
              <a:rPr lang="es-ES_tradnl" sz="1400"/>
              <a:t>, </a:t>
            </a:r>
            <a:r>
              <a:rPr lang="es-ES_tradnl" sz="1400" err="1"/>
              <a:t>or</a:t>
            </a:r>
            <a:r>
              <a:rPr lang="es-ES_tradnl" sz="1400"/>
              <a:t> </a:t>
            </a:r>
            <a:r>
              <a:rPr lang="es-ES_tradnl" sz="1400" err="1"/>
              <a:t>housekeeping</a:t>
            </a:r>
            <a:r>
              <a:rPr lang="es-ES_tradnl" sz="1400"/>
              <a:t>, </a:t>
            </a:r>
            <a:r>
              <a:rPr lang="es-ES_tradnl" sz="1400" err="1"/>
              <a:t>or</a:t>
            </a:r>
            <a:r>
              <a:rPr lang="es-ES_tradnl" sz="1400"/>
              <a:t> </a:t>
            </a:r>
            <a:r>
              <a:rPr lang="es-ES_tradnl" sz="1400" err="1"/>
              <a:t>maintenance</a:t>
            </a:r>
            <a:r>
              <a:rPr lang="es-ES_tradnl" sz="1400"/>
              <a:t>,”</a:t>
            </a:r>
          </a:p>
          <a:p>
            <a:r>
              <a:rPr lang="es-ES_tradnl" sz="1400"/>
              <a:t>Nana </a:t>
            </a:r>
            <a:r>
              <a:rPr lang="es-ES_tradnl" sz="1400" err="1"/>
              <a:t>used</a:t>
            </a:r>
            <a:r>
              <a:rPr lang="es-ES_tradnl" sz="1400"/>
              <a:t> </a:t>
            </a:r>
            <a:r>
              <a:rPr lang="es-ES_tradnl" sz="1400" err="1"/>
              <a:t>all</a:t>
            </a:r>
            <a:r>
              <a:rPr lang="es-ES_tradnl" sz="1400"/>
              <a:t> </a:t>
            </a:r>
            <a:r>
              <a:rPr lang="es-ES_tradnl" sz="1400" err="1"/>
              <a:t>three</a:t>
            </a:r>
            <a:r>
              <a:rPr lang="es-ES_tradnl" sz="1400"/>
              <a:t> </a:t>
            </a:r>
            <a:r>
              <a:rPr lang="es-ES_tradnl" sz="1400" err="1"/>
              <a:t>intonation</a:t>
            </a:r>
            <a:r>
              <a:rPr lang="es-ES_tradnl" sz="1400"/>
              <a:t> </a:t>
            </a:r>
            <a:r>
              <a:rPr lang="es-ES_tradnl" sz="1400" err="1"/>
              <a:t>patterns</a:t>
            </a:r>
            <a:r>
              <a:rPr lang="es-ES_tradnl" sz="1400"/>
              <a:t> </a:t>
            </a:r>
            <a:r>
              <a:rPr lang="es-ES_tradnl" sz="1400" err="1"/>
              <a:t>but</a:t>
            </a:r>
            <a:r>
              <a:rPr lang="es-ES_tradnl" sz="1400"/>
              <a:t> </a:t>
            </a:r>
            <a:r>
              <a:rPr lang="es-ES_tradnl" sz="1400" err="1"/>
              <a:t>certainly</a:t>
            </a:r>
            <a:r>
              <a:rPr lang="es-ES_tradnl" sz="1400"/>
              <a:t> </a:t>
            </a:r>
            <a:r>
              <a:rPr lang="es-ES_tradnl" sz="1400" err="1"/>
              <a:t>used</a:t>
            </a:r>
            <a:r>
              <a:rPr lang="es-ES_tradnl" sz="1400"/>
              <a:t> </a:t>
            </a:r>
            <a:r>
              <a:rPr lang="es-ES_tradnl" sz="1400" err="1"/>
              <a:t>the</a:t>
            </a:r>
            <a:r>
              <a:rPr lang="es-ES_tradnl" sz="1400"/>
              <a:t> </a:t>
            </a:r>
            <a:r>
              <a:rPr lang="es-ES_tradnl" sz="1400" err="1"/>
              <a:t>rising</a:t>
            </a:r>
            <a:r>
              <a:rPr lang="es-ES_tradnl" sz="1400"/>
              <a:t> </a:t>
            </a:r>
            <a:r>
              <a:rPr lang="es-ES_tradnl" sz="1400" err="1"/>
              <a:t>intonation</a:t>
            </a:r>
            <a:r>
              <a:rPr lang="es-ES_tradnl" sz="1400"/>
              <a:t> </a:t>
            </a:r>
            <a:r>
              <a:rPr lang="es-ES_tradnl" sz="1400" err="1"/>
              <a:t>much</a:t>
            </a:r>
            <a:r>
              <a:rPr lang="es-ES_tradnl" sz="1400"/>
              <a:t> more </a:t>
            </a:r>
            <a:r>
              <a:rPr lang="es-ES_tradnl" sz="1400" err="1"/>
              <a:t>frequently</a:t>
            </a:r>
            <a:r>
              <a:rPr lang="es-ES_tradnl" sz="1400"/>
              <a:t>.</a:t>
            </a:r>
            <a:br>
              <a:rPr lang="es-ES_tradnl" sz="1400"/>
            </a:br>
            <a:r>
              <a:rPr lang="es-ES_tradnl" sz="1400" b="1" err="1"/>
              <a:t>Rhythm</a:t>
            </a:r>
            <a:br>
              <a:rPr lang="es-ES_tradnl" sz="1400" b="1"/>
            </a:br>
            <a:r>
              <a:rPr lang="es-ES_tradnl" sz="1400" err="1"/>
              <a:t>There</a:t>
            </a:r>
            <a:r>
              <a:rPr lang="es-ES_tradnl" sz="1400"/>
              <a:t> are places in </a:t>
            </a:r>
            <a:r>
              <a:rPr lang="es-ES_tradnl" sz="1400" err="1"/>
              <a:t>Nana’s</a:t>
            </a:r>
            <a:r>
              <a:rPr lang="es-ES_tradnl" sz="1400"/>
              <a:t> </a:t>
            </a:r>
            <a:r>
              <a:rPr lang="es-ES_tradnl" sz="1400" err="1"/>
              <a:t>speech</a:t>
            </a:r>
            <a:r>
              <a:rPr lang="es-ES_tradnl" sz="1400"/>
              <a:t> </a:t>
            </a:r>
            <a:r>
              <a:rPr lang="es-ES_tradnl" sz="1400" err="1"/>
              <a:t>when</a:t>
            </a:r>
            <a:r>
              <a:rPr lang="es-ES_tradnl" sz="1400"/>
              <a:t> </a:t>
            </a:r>
            <a:r>
              <a:rPr lang="es-ES_tradnl" sz="1400" err="1"/>
              <a:t>she</a:t>
            </a:r>
            <a:r>
              <a:rPr lang="es-ES_tradnl" sz="1400"/>
              <a:t> </a:t>
            </a:r>
            <a:r>
              <a:rPr lang="es-ES_tradnl" sz="1400" err="1"/>
              <a:t>speeds</a:t>
            </a:r>
            <a:r>
              <a:rPr lang="es-ES_tradnl" sz="1400"/>
              <a:t> up </a:t>
            </a:r>
            <a:r>
              <a:rPr lang="es-ES_tradnl" sz="1400" err="1"/>
              <a:t>talk</a:t>
            </a:r>
            <a:r>
              <a:rPr lang="es-ES_tradnl" sz="1400"/>
              <a:t> and </a:t>
            </a:r>
            <a:r>
              <a:rPr lang="es-ES_tradnl" sz="1400" err="1"/>
              <a:t>sounds</a:t>
            </a:r>
            <a:r>
              <a:rPr lang="es-ES_tradnl" sz="1400"/>
              <a:t> </a:t>
            </a:r>
            <a:r>
              <a:rPr lang="es-ES_tradnl" sz="1400" err="1"/>
              <a:t>very</a:t>
            </a:r>
            <a:r>
              <a:rPr lang="es-ES_tradnl" sz="1400"/>
              <a:t> </a:t>
            </a:r>
            <a:r>
              <a:rPr lang="es-ES_tradnl" sz="1400" err="1"/>
              <a:t>much</a:t>
            </a:r>
            <a:r>
              <a:rPr lang="es-ES_tradnl" sz="1400"/>
              <a:t> </a:t>
            </a:r>
            <a:r>
              <a:rPr lang="es-ES_tradnl" sz="1400" err="1"/>
              <a:t>like</a:t>
            </a:r>
            <a:r>
              <a:rPr lang="es-ES_tradnl" sz="1400"/>
              <a:t> </a:t>
            </a:r>
            <a:r>
              <a:rPr lang="es-ES_tradnl" sz="1400" err="1"/>
              <a:t>stressed</a:t>
            </a:r>
            <a:r>
              <a:rPr lang="es-ES_tradnl" sz="1400"/>
              <a:t> </a:t>
            </a:r>
            <a:r>
              <a:rPr lang="es-ES_tradnl" sz="1400" err="1"/>
              <a:t>timed</a:t>
            </a:r>
            <a:r>
              <a:rPr lang="es-ES_tradnl" sz="1400"/>
              <a:t> </a:t>
            </a:r>
            <a:r>
              <a:rPr lang="es-ES_tradnl" sz="1400" err="1"/>
              <a:t>rhythm</a:t>
            </a:r>
            <a:r>
              <a:rPr lang="es-ES_tradnl" sz="1400"/>
              <a:t>. </a:t>
            </a:r>
            <a:r>
              <a:rPr lang="es-ES_tradnl" sz="1400" err="1"/>
              <a:t>For</a:t>
            </a:r>
            <a:r>
              <a:rPr lang="es-ES_tradnl" sz="1400"/>
              <a:t> </a:t>
            </a:r>
            <a:r>
              <a:rPr lang="es-ES_tradnl" sz="1400" err="1"/>
              <a:t>example</a:t>
            </a:r>
            <a:r>
              <a:rPr lang="es-ES_tradnl" sz="1400"/>
              <a:t>, in </a:t>
            </a:r>
            <a:r>
              <a:rPr lang="es-ES_tradnl" sz="1400" err="1"/>
              <a:t>the</a:t>
            </a:r>
            <a:r>
              <a:rPr lang="es-ES_tradnl" sz="1400"/>
              <a:t> </a:t>
            </a:r>
            <a:r>
              <a:rPr lang="es-ES_tradnl" sz="1400" err="1"/>
              <a:t>sentences</a:t>
            </a:r>
            <a:r>
              <a:rPr lang="es-ES_tradnl" sz="1400"/>
              <a:t>: </a:t>
            </a:r>
          </a:p>
          <a:p>
            <a:r>
              <a:rPr lang="es-ES_tradnl" sz="1400"/>
              <a:t>…</a:t>
            </a:r>
            <a:r>
              <a:rPr lang="es-ES_tradnl" sz="1400" err="1"/>
              <a:t>how</a:t>
            </a:r>
            <a:r>
              <a:rPr lang="es-ES_tradnl" sz="1400"/>
              <a:t> I can </a:t>
            </a:r>
            <a:r>
              <a:rPr lang="es-ES_tradnl" sz="1400" err="1"/>
              <a:t>make</a:t>
            </a:r>
            <a:r>
              <a:rPr lang="es-ES_tradnl" sz="1400"/>
              <a:t> </a:t>
            </a:r>
            <a:r>
              <a:rPr lang="es-ES_tradnl" sz="1400" err="1"/>
              <a:t>the</a:t>
            </a:r>
            <a:r>
              <a:rPr lang="es-ES_tradnl" sz="1400"/>
              <a:t> </a:t>
            </a:r>
            <a:r>
              <a:rPr lang="es-ES_tradnl" sz="1400" err="1"/>
              <a:t>world</a:t>
            </a:r>
            <a:r>
              <a:rPr lang="es-ES_tradnl" sz="1400"/>
              <a:t> </a:t>
            </a:r>
            <a:r>
              <a:rPr lang="es-ES_tradnl" sz="1400" err="1"/>
              <a:t>better</a:t>
            </a:r>
            <a:r>
              <a:rPr lang="es-ES_tradnl" sz="1400"/>
              <a:t> </a:t>
            </a:r>
            <a:r>
              <a:rPr lang="es-ES_tradnl" sz="1400" err="1"/>
              <a:t>for</a:t>
            </a:r>
            <a:r>
              <a:rPr lang="es-ES_tradnl" sz="1400"/>
              <a:t> </a:t>
            </a:r>
            <a:r>
              <a:rPr lang="es-ES_tradnl" sz="1400" err="1"/>
              <a:t>them</a:t>
            </a:r>
            <a:r>
              <a:rPr lang="es-ES_tradnl" sz="1400"/>
              <a:t> </a:t>
            </a:r>
          </a:p>
          <a:p>
            <a:r>
              <a:rPr lang="es-ES_tradnl" sz="1400"/>
              <a:t>…</a:t>
            </a:r>
            <a:r>
              <a:rPr lang="es-ES_tradnl" sz="1400" err="1"/>
              <a:t>my</a:t>
            </a:r>
            <a:r>
              <a:rPr lang="es-ES_tradnl" sz="1400"/>
              <a:t> </a:t>
            </a:r>
            <a:r>
              <a:rPr lang="es-ES_tradnl" sz="1400" err="1"/>
              <a:t>dream</a:t>
            </a:r>
            <a:r>
              <a:rPr lang="es-ES_tradnl" sz="1400"/>
              <a:t> to be social </a:t>
            </a:r>
            <a:r>
              <a:rPr lang="es-ES_tradnl" sz="1400" err="1"/>
              <a:t>worker</a:t>
            </a:r>
            <a:r>
              <a:rPr lang="es-ES_tradnl" sz="1400"/>
              <a:t> </a:t>
            </a:r>
            <a:r>
              <a:rPr lang="es-ES_tradnl" sz="1400" err="1"/>
              <a:t>here</a:t>
            </a:r>
            <a:r>
              <a:rPr lang="es-ES_tradnl" sz="1400"/>
              <a:t> in </a:t>
            </a:r>
            <a:r>
              <a:rPr lang="es-ES_tradnl" sz="1400" err="1"/>
              <a:t>the</a:t>
            </a:r>
            <a:r>
              <a:rPr lang="es-ES_tradnl" sz="1400"/>
              <a:t> </a:t>
            </a:r>
            <a:r>
              <a:rPr lang="es-ES_tradnl" sz="1400" err="1"/>
              <a:t>United</a:t>
            </a:r>
            <a:r>
              <a:rPr lang="es-ES_tradnl" sz="1400"/>
              <a:t> </a:t>
            </a:r>
            <a:r>
              <a:rPr lang="es-ES_tradnl" sz="1400" err="1"/>
              <a:t>States</a:t>
            </a:r>
            <a:r>
              <a:rPr lang="es-ES_tradnl" sz="1400"/>
              <a:t> can be true</a:t>
            </a:r>
          </a:p>
          <a:p>
            <a:r>
              <a:rPr lang="es-ES_tradnl" sz="1400" err="1"/>
              <a:t>Also</a:t>
            </a:r>
            <a:r>
              <a:rPr lang="es-ES_tradnl" sz="1400"/>
              <a:t>, </a:t>
            </a:r>
            <a:r>
              <a:rPr lang="es-ES_tradnl" sz="1400" err="1"/>
              <a:t>some</a:t>
            </a:r>
            <a:r>
              <a:rPr lang="es-ES_tradnl" sz="1400"/>
              <a:t> </a:t>
            </a:r>
            <a:r>
              <a:rPr lang="es-ES_tradnl" sz="1400" err="1"/>
              <a:t>linking</a:t>
            </a:r>
            <a:r>
              <a:rPr lang="es-ES_tradnl" sz="1400"/>
              <a:t> </a:t>
            </a:r>
            <a:r>
              <a:rPr lang="es-ES_tradnl" sz="1400" err="1"/>
              <a:t>patterns</a:t>
            </a:r>
            <a:r>
              <a:rPr lang="es-ES_tradnl" sz="1400"/>
              <a:t> </a:t>
            </a:r>
            <a:r>
              <a:rPr lang="es-ES_tradnl" sz="1400" err="1"/>
              <a:t>make</a:t>
            </a:r>
            <a:r>
              <a:rPr lang="es-ES_tradnl" sz="1400"/>
              <a:t> </a:t>
            </a:r>
            <a:r>
              <a:rPr lang="es-ES_tradnl" sz="1400" err="1"/>
              <a:t>the</a:t>
            </a:r>
            <a:r>
              <a:rPr lang="es-ES_tradnl" sz="1400"/>
              <a:t> </a:t>
            </a:r>
            <a:r>
              <a:rPr lang="es-ES_tradnl" sz="1400" err="1"/>
              <a:t>speech</a:t>
            </a:r>
            <a:r>
              <a:rPr lang="es-ES_tradnl" sz="1400"/>
              <a:t> </a:t>
            </a:r>
            <a:r>
              <a:rPr lang="es-ES_tradnl" sz="1400" err="1"/>
              <a:t>rhythm</a:t>
            </a:r>
            <a:r>
              <a:rPr lang="es-ES_tradnl" sz="1400"/>
              <a:t> </a:t>
            </a:r>
            <a:r>
              <a:rPr lang="es-ES_tradnl" sz="1400" err="1"/>
              <a:t>feel</a:t>
            </a:r>
            <a:r>
              <a:rPr lang="es-ES_tradnl" sz="1400"/>
              <a:t> more </a:t>
            </a:r>
            <a:r>
              <a:rPr lang="es-ES_tradnl" sz="1400" err="1"/>
              <a:t>connected</a:t>
            </a:r>
            <a:r>
              <a:rPr lang="es-ES_tradnl" sz="1400"/>
              <a:t> and </a:t>
            </a:r>
            <a:r>
              <a:rPr lang="es-ES_tradnl" sz="1400" err="1"/>
              <a:t>quicker</a:t>
            </a:r>
            <a:r>
              <a:rPr lang="es-ES_tradnl" sz="1400"/>
              <a:t> (</a:t>
            </a:r>
            <a:r>
              <a:rPr lang="es-ES_tradnl" sz="1400" err="1"/>
              <a:t>stressed-timed</a:t>
            </a:r>
            <a:r>
              <a:rPr lang="es-ES_tradnl" sz="1400"/>
              <a:t>). </a:t>
            </a:r>
            <a:r>
              <a:rPr lang="es-ES_tradnl" sz="1400" err="1"/>
              <a:t>Some</a:t>
            </a:r>
            <a:r>
              <a:rPr lang="es-ES_tradnl" sz="1400"/>
              <a:t> </a:t>
            </a:r>
            <a:r>
              <a:rPr lang="es-ES_tradnl" sz="1400" err="1"/>
              <a:t>examples</a:t>
            </a:r>
            <a:r>
              <a:rPr lang="es-ES_tradnl" sz="1400"/>
              <a:t> are: </a:t>
            </a:r>
            <a:br>
              <a:rPr lang="es-ES_tradnl" sz="1400"/>
            </a:br>
            <a:r>
              <a:rPr lang="es-ES_tradnl" sz="1400" err="1"/>
              <a:t>my</a:t>
            </a:r>
            <a:r>
              <a:rPr lang="es-ES_tradnl" sz="1400"/>
              <a:t> </a:t>
            </a:r>
            <a:r>
              <a:rPr lang="es-ES_tradnl" sz="1400" err="1"/>
              <a:t>na</a:t>
            </a:r>
            <a:r>
              <a:rPr lang="es-ES_tradnl" sz="1400" b="1" err="1"/>
              <a:t>me</a:t>
            </a:r>
            <a:r>
              <a:rPr lang="es-ES_tradnl" sz="1400"/>
              <a:t> </a:t>
            </a:r>
            <a:r>
              <a:rPr lang="es-ES_tradnl" sz="1400" b="1" err="1"/>
              <a:t>is</a:t>
            </a:r>
            <a:r>
              <a:rPr lang="es-ES_tradnl" sz="1400"/>
              <a:t> (</a:t>
            </a:r>
            <a:r>
              <a:rPr lang="es-ES_tradnl" sz="1400" err="1"/>
              <a:t>linking</a:t>
            </a:r>
            <a:r>
              <a:rPr lang="es-ES_tradnl" sz="1400"/>
              <a:t> </a:t>
            </a:r>
            <a:r>
              <a:rPr lang="es-ES_tradnl" sz="1400" err="1"/>
              <a:t>between</a:t>
            </a:r>
            <a:r>
              <a:rPr lang="es-ES_tradnl" sz="1400"/>
              <a:t> </a:t>
            </a:r>
            <a:r>
              <a:rPr lang="es-ES_tradnl" sz="1400" err="1"/>
              <a:t>last</a:t>
            </a:r>
            <a:r>
              <a:rPr lang="es-ES_tradnl" sz="1400"/>
              <a:t> m </a:t>
            </a:r>
            <a:r>
              <a:rPr lang="es-ES_tradnl" sz="1400" err="1"/>
              <a:t>sound</a:t>
            </a:r>
            <a:r>
              <a:rPr lang="es-ES_tradnl" sz="1400"/>
              <a:t> in </a:t>
            </a:r>
            <a:r>
              <a:rPr lang="es-ES_tradnl" sz="1400" err="1"/>
              <a:t>name</a:t>
            </a:r>
            <a:r>
              <a:rPr lang="es-ES_tradnl" sz="1400"/>
              <a:t> and </a:t>
            </a:r>
            <a:r>
              <a:rPr lang="es-ES_tradnl" sz="1400" err="1"/>
              <a:t>initial</a:t>
            </a:r>
            <a:r>
              <a:rPr lang="es-ES_tradnl" sz="1400"/>
              <a:t> </a:t>
            </a:r>
            <a:r>
              <a:rPr lang="es-ES_tradnl" sz="1400" err="1"/>
              <a:t>vowel</a:t>
            </a:r>
            <a:r>
              <a:rPr lang="es-ES_tradnl" sz="1400"/>
              <a:t> i in </a:t>
            </a:r>
            <a:r>
              <a:rPr lang="es-ES_tradnl" sz="1400" err="1"/>
              <a:t>is</a:t>
            </a:r>
            <a:r>
              <a:rPr lang="es-ES_tradnl" sz="1400"/>
              <a:t>). ‘</a:t>
            </a:r>
            <a:r>
              <a:rPr lang="es-ES_tradnl" sz="1400" err="1"/>
              <a:t>their</a:t>
            </a:r>
            <a:r>
              <a:rPr lang="es-ES_tradnl" sz="1400"/>
              <a:t> </a:t>
            </a:r>
            <a:r>
              <a:rPr lang="es-ES_tradnl" sz="1400" err="1"/>
              <a:t>nam</a:t>
            </a:r>
            <a:r>
              <a:rPr lang="es-ES_tradnl" sz="1400" b="1" err="1"/>
              <a:t>e</a:t>
            </a:r>
            <a:r>
              <a:rPr lang="es-ES_tradnl" sz="1400"/>
              <a:t> </a:t>
            </a:r>
            <a:r>
              <a:rPr lang="es-ES_tradnl" sz="1400" b="1" err="1"/>
              <a:t>i</a:t>
            </a:r>
            <a:r>
              <a:rPr lang="es-ES_tradnl" sz="1400" err="1"/>
              <a:t>s</a:t>
            </a:r>
            <a:r>
              <a:rPr lang="es-ES_tradnl" sz="1400"/>
              <a:t>’;  Social </a:t>
            </a:r>
            <a:r>
              <a:rPr lang="es-ES_tradnl" sz="1400" err="1"/>
              <a:t>worke</a:t>
            </a:r>
            <a:r>
              <a:rPr lang="es-ES_tradnl" sz="1400" b="1" err="1"/>
              <a:t>r</a:t>
            </a:r>
            <a:r>
              <a:rPr lang="es-ES_tradnl" sz="1400" b="1"/>
              <a:t> i</a:t>
            </a:r>
            <a:r>
              <a:rPr lang="es-ES_tradnl" sz="1400"/>
              <a:t>n’. </a:t>
            </a:r>
          </a:p>
          <a:p>
            <a:r>
              <a:rPr lang="es-ES_tradnl" sz="1400" b="1"/>
              <a:t>Word stress</a:t>
            </a:r>
            <a:br>
              <a:rPr lang="es-ES_tradnl" sz="1400" b="1"/>
            </a:br>
            <a:r>
              <a:rPr lang="es-ES_tradnl" sz="1400" err="1"/>
              <a:t>Most</a:t>
            </a:r>
            <a:r>
              <a:rPr lang="es-ES_tradnl" sz="1400"/>
              <a:t> </a:t>
            </a:r>
            <a:r>
              <a:rPr lang="es-ES_tradnl" sz="1400" err="1"/>
              <a:t>multisylabic</a:t>
            </a:r>
            <a:r>
              <a:rPr lang="es-ES_tradnl" sz="1400"/>
              <a:t> </a:t>
            </a:r>
            <a:r>
              <a:rPr lang="es-ES_tradnl" sz="1400" err="1"/>
              <a:t>words</a:t>
            </a:r>
            <a:r>
              <a:rPr lang="es-ES_tradnl" sz="1400"/>
              <a:t> </a:t>
            </a:r>
            <a:r>
              <a:rPr lang="es-ES_tradnl" sz="1400" err="1"/>
              <a:t>were</a:t>
            </a:r>
            <a:r>
              <a:rPr lang="es-ES_tradnl" sz="1400"/>
              <a:t> </a:t>
            </a:r>
            <a:r>
              <a:rPr lang="es-ES_tradnl" sz="1400" err="1"/>
              <a:t>pronounced</a:t>
            </a:r>
            <a:r>
              <a:rPr lang="es-ES_tradnl" sz="1400"/>
              <a:t> </a:t>
            </a:r>
            <a:r>
              <a:rPr lang="es-ES_tradnl" sz="1400" err="1"/>
              <a:t>with</a:t>
            </a:r>
            <a:r>
              <a:rPr lang="es-ES_tradnl" sz="1400"/>
              <a:t> </a:t>
            </a:r>
            <a:r>
              <a:rPr lang="es-ES_tradnl" sz="1400" err="1"/>
              <a:t>appropriate</a:t>
            </a:r>
            <a:r>
              <a:rPr lang="es-ES_tradnl" sz="1400"/>
              <a:t> Word stress. In </a:t>
            </a:r>
            <a:r>
              <a:rPr lang="es-ES_tradnl" sz="1400" err="1"/>
              <a:t>fact</a:t>
            </a:r>
            <a:r>
              <a:rPr lang="es-ES_tradnl" sz="1400"/>
              <a:t>, </a:t>
            </a:r>
            <a:r>
              <a:rPr lang="es-ES_tradnl" sz="1400" err="1"/>
              <a:t>difficult</a:t>
            </a:r>
            <a:r>
              <a:rPr lang="es-ES_tradnl" sz="1400"/>
              <a:t> </a:t>
            </a:r>
            <a:r>
              <a:rPr lang="es-ES_tradnl" sz="1400" err="1"/>
              <a:t>multisyllabic</a:t>
            </a:r>
            <a:r>
              <a:rPr lang="es-ES_tradnl" sz="1400"/>
              <a:t> </a:t>
            </a:r>
            <a:r>
              <a:rPr lang="es-ES_tradnl" sz="1400" err="1"/>
              <a:t>words</a:t>
            </a:r>
            <a:r>
              <a:rPr lang="es-ES_tradnl" sz="1400"/>
              <a:t> </a:t>
            </a:r>
            <a:r>
              <a:rPr lang="es-ES_tradnl" sz="1400" err="1"/>
              <a:t>such</a:t>
            </a:r>
            <a:r>
              <a:rPr lang="es-ES_tradnl" sz="1400"/>
              <a:t> as /’</a:t>
            </a:r>
            <a:r>
              <a:rPr lang="es-ES_tradnl" sz="1400" err="1"/>
              <a:t>evɹə</a:t>
            </a:r>
            <a:r>
              <a:rPr lang="el-GR" sz="1400"/>
              <a:t>θ</a:t>
            </a:r>
            <a:r>
              <a:rPr lang="es-ES_tradnl" sz="1400" err="1"/>
              <a:t>əŋ</a:t>
            </a:r>
            <a:r>
              <a:rPr lang="es-ES_tradnl" sz="1400"/>
              <a:t>/ are </a:t>
            </a:r>
            <a:r>
              <a:rPr lang="es-ES_tradnl" sz="1400" err="1"/>
              <a:t>pronounced</a:t>
            </a:r>
            <a:r>
              <a:rPr lang="es-ES_tradnl" sz="1400"/>
              <a:t> </a:t>
            </a:r>
            <a:r>
              <a:rPr lang="es-ES_tradnl" sz="1400" err="1"/>
              <a:t>with</a:t>
            </a:r>
            <a:r>
              <a:rPr lang="es-ES_tradnl" sz="1400"/>
              <a:t> </a:t>
            </a:r>
            <a:r>
              <a:rPr lang="es-ES_tradnl" sz="1400" err="1"/>
              <a:t>the</a:t>
            </a:r>
            <a:r>
              <a:rPr lang="es-ES_tradnl" sz="1400"/>
              <a:t> </a:t>
            </a:r>
            <a:r>
              <a:rPr lang="es-ES_tradnl" sz="1400" err="1"/>
              <a:t>appropriate</a:t>
            </a:r>
            <a:r>
              <a:rPr lang="es-ES_tradnl" sz="1400"/>
              <a:t> </a:t>
            </a:r>
            <a:r>
              <a:rPr lang="es-ES_tradnl" sz="1400" err="1"/>
              <a:t>word</a:t>
            </a:r>
            <a:r>
              <a:rPr lang="es-ES_tradnl" sz="1400"/>
              <a:t> stress. </a:t>
            </a:r>
            <a:br>
              <a:rPr lang="es-ES_tradnl" sz="1400"/>
            </a:br>
            <a:br>
              <a:rPr lang="es-ES_tradnl" sz="1400"/>
            </a:br>
            <a:endParaRPr lang="es-ES_tradnl" sz="1400"/>
          </a:p>
        </p:txBody>
      </p:sp>
    </p:spTree>
    <p:extLst>
      <p:ext uri="{BB962C8B-B14F-4D97-AF65-F5344CB8AC3E}">
        <p14:creationId xmlns:p14="http://schemas.microsoft.com/office/powerpoint/2010/main" val="2889256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9CEDD3-58EF-1842-9844-D8A8A3DEF64D}"/>
              </a:ext>
            </a:extLst>
          </p:cNvPr>
          <p:cNvSpPr/>
          <p:nvPr/>
        </p:nvSpPr>
        <p:spPr>
          <a:xfrm>
            <a:off x="201376" y="88539"/>
            <a:ext cx="7850419" cy="369332"/>
          </a:xfrm>
          <a:prstGeom prst="rect">
            <a:avLst/>
          </a:prstGeom>
        </p:spPr>
        <p:txBody>
          <a:bodyPr wrap="none">
            <a:spAutoFit/>
          </a:bodyPr>
          <a:lstStyle/>
          <a:p>
            <a:r>
              <a:rPr lang="es-ES_tradnl" b="1" dirty="0"/>
              <a:t>Diagnóstico de las </a:t>
            </a:r>
            <a:r>
              <a:rPr lang="es-ES_tradnl" b="1" dirty="0">
                <a:solidFill>
                  <a:srgbClr val="FF0000"/>
                </a:solidFill>
              </a:rPr>
              <a:t>debilidades </a:t>
            </a:r>
            <a:r>
              <a:rPr lang="es-ES_tradnl" b="1" dirty="0"/>
              <a:t>de pronunciación del usuario  (Suprasegmentales)</a:t>
            </a:r>
            <a:endParaRPr lang="es-ES_tradnl" dirty="0"/>
          </a:p>
        </p:txBody>
      </p:sp>
      <p:graphicFrame>
        <p:nvGraphicFramePr>
          <p:cNvPr id="4" name="Table 3">
            <a:extLst>
              <a:ext uri="{FF2B5EF4-FFF2-40B4-BE49-F238E27FC236}">
                <a16:creationId xmlns:a16="http://schemas.microsoft.com/office/drawing/2014/main" id="{79D83D78-7B51-D34A-B385-912D88B56D37}"/>
              </a:ext>
            </a:extLst>
          </p:cNvPr>
          <p:cNvGraphicFramePr>
            <a:graphicFrameLocks noGrp="1"/>
          </p:cNvGraphicFramePr>
          <p:nvPr>
            <p:extLst>
              <p:ext uri="{D42A27DB-BD31-4B8C-83A1-F6EECF244321}">
                <p14:modId xmlns:p14="http://schemas.microsoft.com/office/powerpoint/2010/main" val="3856353911"/>
              </p:ext>
            </p:extLst>
          </p:nvPr>
        </p:nvGraphicFramePr>
        <p:xfrm>
          <a:off x="434898" y="724829"/>
          <a:ext cx="11508057" cy="5879171"/>
        </p:xfrm>
        <a:graphic>
          <a:graphicData uri="http://schemas.openxmlformats.org/drawingml/2006/table">
            <a:tbl>
              <a:tblPr>
                <a:tableStyleId>{5C22544A-7EE6-4342-B048-85BDC9FD1C3A}</a:tableStyleId>
              </a:tblPr>
              <a:tblGrid>
                <a:gridCol w="557561">
                  <a:extLst>
                    <a:ext uri="{9D8B030D-6E8A-4147-A177-3AD203B41FA5}">
                      <a16:colId xmlns:a16="http://schemas.microsoft.com/office/drawing/2014/main" val="525496407"/>
                    </a:ext>
                  </a:extLst>
                </a:gridCol>
                <a:gridCol w="2665141">
                  <a:extLst>
                    <a:ext uri="{9D8B030D-6E8A-4147-A177-3AD203B41FA5}">
                      <a16:colId xmlns:a16="http://schemas.microsoft.com/office/drawing/2014/main" val="1127343206"/>
                    </a:ext>
                  </a:extLst>
                </a:gridCol>
                <a:gridCol w="5664976">
                  <a:extLst>
                    <a:ext uri="{9D8B030D-6E8A-4147-A177-3AD203B41FA5}">
                      <a16:colId xmlns:a16="http://schemas.microsoft.com/office/drawing/2014/main" val="3986872532"/>
                    </a:ext>
                  </a:extLst>
                </a:gridCol>
                <a:gridCol w="2620379">
                  <a:extLst>
                    <a:ext uri="{9D8B030D-6E8A-4147-A177-3AD203B41FA5}">
                      <a16:colId xmlns:a16="http://schemas.microsoft.com/office/drawing/2014/main" val="3571765275"/>
                    </a:ext>
                  </a:extLst>
                </a:gridCol>
              </a:tblGrid>
              <a:tr h="5879171">
                <a:tc>
                  <a:txBody>
                    <a:bodyPr/>
                    <a:lstStyle/>
                    <a:p>
                      <a:pPr marL="0" marR="0">
                        <a:lnSpc>
                          <a:spcPct val="115000"/>
                        </a:lnSpc>
                        <a:spcBef>
                          <a:spcPts val="0"/>
                        </a:spcBef>
                        <a:spcAft>
                          <a:spcPts val="0"/>
                        </a:spcAft>
                      </a:pPr>
                      <a:r>
                        <a:rPr lang="en-US" sz="1000" dirty="0">
                          <a:effectLst/>
                        </a:rPr>
                        <a:t> </a:t>
                      </a:r>
                      <a:endParaRPr lang="en-US" sz="900" dirty="0">
                        <a:effectLst/>
                      </a:endParaRPr>
                    </a:p>
                    <a:p>
                      <a:pPr marL="0" marR="0" algn="ctr">
                        <a:lnSpc>
                          <a:spcPct val="115000"/>
                        </a:lnSpc>
                        <a:spcBef>
                          <a:spcPts val="0"/>
                        </a:spcBef>
                        <a:spcAft>
                          <a:spcPts val="0"/>
                        </a:spcAft>
                      </a:pPr>
                      <a:r>
                        <a:rPr lang="en-US" sz="1600" u="sng" dirty="0" err="1">
                          <a:effectLst/>
                        </a:rPr>
                        <a:t>Suprasegmentals</a:t>
                      </a:r>
                      <a:endParaRPr lang="en-US" sz="1400" dirty="0">
                        <a:effectLst/>
                      </a:endParaRPr>
                    </a:p>
                  </a:txBody>
                  <a:tcPr marL="55912" marR="55912" marT="0" marB="0" vert="vert270"/>
                </a:tc>
                <a:tc>
                  <a:txBody>
                    <a:bodyPr/>
                    <a:lstStyle/>
                    <a:p>
                      <a:pPr marL="0" marR="0" algn="ctr">
                        <a:lnSpc>
                          <a:spcPct val="115000"/>
                        </a:lnSpc>
                        <a:spcBef>
                          <a:spcPts val="0"/>
                        </a:spcBef>
                        <a:spcAft>
                          <a:spcPts val="0"/>
                        </a:spcAft>
                      </a:pPr>
                      <a:r>
                        <a:rPr lang="en-US" sz="1600" u="sng" kern="0" dirty="0">
                          <a:effectLst/>
                        </a:rPr>
                        <a:t>Intonation</a:t>
                      </a:r>
                      <a:endParaRPr lang="en-US" sz="1400" kern="0" dirty="0">
                        <a:effectLst/>
                      </a:endParaRPr>
                    </a:p>
                    <a:p>
                      <a:pPr marL="0" marR="0">
                        <a:lnSpc>
                          <a:spcPct val="115000"/>
                        </a:lnSpc>
                        <a:spcBef>
                          <a:spcPts val="0"/>
                        </a:spcBef>
                        <a:spcAft>
                          <a:spcPts val="0"/>
                        </a:spcAft>
                      </a:pPr>
                      <a:r>
                        <a:rPr lang="en-US" sz="1600" dirty="0">
                          <a:effectLst/>
                        </a:rPr>
                        <a:t>Nana uses the Rising intonation for many declarative sentences. For example, When she says: “today I want to talk </a:t>
                      </a:r>
                      <a:r>
                        <a:rPr lang="en-US" sz="1600" dirty="0" err="1">
                          <a:effectLst/>
                        </a:rPr>
                        <a:t>someTHING</a:t>
                      </a:r>
                      <a:r>
                        <a:rPr lang="en-US" sz="1600" dirty="0">
                          <a:effectLst/>
                        </a:rPr>
                        <a:t> small about </a:t>
                      </a:r>
                      <a:r>
                        <a:rPr lang="en-US" sz="1600" dirty="0" err="1">
                          <a:effectLst/>
                        </a:rPr>
                        <a:t>mE</a:t>
                      </a:r>
                      <a:r>
                        <a:rPr lang="en-US" sz="1600" dirty="0">
                          <a:effectLst/>
                        </a:rPr>
                        <a:t>” instead of dropping her intonation at the end of the sentence, she rises the intonation as if this declarative sentence were a question. </a:t>
                      </a:r>
                      <a:endParaRPr lang="en-US" sz="1400" dirty="0">
                        <a:effectLst/>
                      </a:endParaRPr>
                    </a:p>
                    <a:p>
                      <a:pPr marL="0" marR="0">
                        <a:lnSpc>
                          <a:spcPct val="115000"/>
                        </a:lnSpc>
                        <a:spcBef>
                          <a:spcPts val="0"/>
                        </a:spcBef>
                        <a:spcAft>
                          <a:spcPts val="0"/>
                        </a:spcAft>
                      </a:pPr>
                      <a:r>
                        <a:rPr lang="en-US" sz="1600" dirty="0">
                          <a:effectLst/>
                        </a:rPr>
                        <a:t> </a:t>
                      </a:r>
                      <a:endParaRPr lang="en-US" sz="1400" dirty="0">
                        <a:effectLst/>
                        <a:latin typeface="Arial" panose="020B0604020202020204" pitchFamily="34" charset="0"/>
                        <a:ea typeface="Arial" panose="020B0604020202020204" pitchFamily="34" charset="0"/>
                      </a:endParaRPr>
                    </a:p>
                  </a:txBody>
                  <a:tcPr marL="55912" marR="55912" marT="0" marB="0"/>
                </a:tc>
                <a:tc>
                  <a:txBody>
                    <a:bodyPr/>
                    <a:lstStyle/>
                    <a:p>
                      <a:pPr marL="0" marR="0" algn="ctr">
                        <a:lnSpc>
                          <a:spcPct val="115000"/>
                        </a:lnSpc>
                        <a:spcBef>
                          <a:spcPts val="0"/>
                        </a:spcBef>
                        <a:spcAft>
                          <a:spcPts val="0"/>
                        </a:spcAft>
                      </a:pPr>
                      <a:r>
                        <a:rPr lang="en-US" sz="1600" u="sng" kern="0" dirty="0">
                          <a:effectLst/>
                        </a:rPr>
                        <a:t>Rhythm</a:t>
                      </a:r>
                      <a:endParaRPr lang="en-US" sz="1400" kern="0" dirty="0">
                        <a:effectLst/>
                      </a:endParaRPr>
                    </a:p>
                    <a:p>
                      <a:pPr marL="0" marR="0">
                        <a:lnSpc>
                          <a:spcPct val="115000"/>
                        </a:lnSpc>
                        <a:spcBef>
                          <a:spcPts val="0"/>
                        </a:spcBef>
                        <a:spcAft>
                          <a:spcPts val="0"/>
                        </a:spcAft>
                      </a:pPr>
                      <a:r>
                        <a:rPr lang="en-US" sz="1600" dirty="0">
                          <a:effectLst/>
                        </a:rPr>
                        <a:t>Nana’s rhythm alters throughout her speech. When Nana is trying to remember vocabulary, her sentences become choppy. She also has some difficulty with sentence structure adding choppiness to her rhythm. For example, “I want to talk something small,” “two years and half,” and “I want to talk something about what is my experience in this years, is really hard</a:t>
                      </a:r>
                      <a:endParaRPr lang="en-US" sz="1400" dirty="0">
                        <a:effectLst/>
                      </a:endParaRPr>
                    </a:p>
                    <a:p>
                      <a:pPr marL="0" marR="0">
                        <a:lnSpc>
                          <a:spcPct val="115000"/>
                        </a:lnSpc>
                        <a:spcBef>
                          <a:spcPts val="0"/>
                        </a:spcBef>
                        <a:spcAft>
                          <a:spcPts val="0"/>
                        </a:spcAft>
                      </a:pPr>
                      <a:r>
                        <a:rPr lang="en-US" sz="1600" dirty="0">
                          <a:effectLst/>
                        </a:rPr>
                        <a:t>because as a professional person and with a lot years in the university you can’t uhmm... to start</a:t>
                      </a:r>
                      <a:endParaRPr lang="en-US" sz="1400" dirty="0">
                        <a:effectLst/>
                      </a:endParaRPr>
                    </a:p>
                    <a:p>
                      <a:pPr marL="0" marR="0">
                        <a:lnSpc>
                          <a:spcPct val="115000"/>
                        </a:lnSpc>
                        <a:spcBef>
                          <a:spcPts val="0"/>
                        </a:spcBef>
                        <a:spcAft>
                          <a:spcPts val="0"/>
                        </a:spcAft>
                      </a:pPr>
                      <a:r>
                        <a:rPr lang="en-US" sz="1600" dirty="0">
                          <a:effectLst/>
                        </a:rPr>
                        <a:t>to be social worker here, you need </a:t>
                      </a:r>
                      <a:r>
                        <a:rPr lang="en-US" sz="2000" dirty="0">
                          <a:effectLst/>
                        </a:rPr>
                        <a:t>to </a:t>
                      </a:r>
                      <a:endParaRPr lang="en-US" sz="1400" dirty="0">
                        <a:effectLst/>
                      </a:endParaRPr>
                    </a:p>
                    <a:p>
                      <a:pPr marL="0" marR="0">
                        <a:lnSpc>
                          <a:spcPct val="115000"/>
                        </a:lnSpc>
                        <a:spcBef>
                          <a:spcPts val="0"/>
                        </a:spcBef>
                        <a:spcAft>
                          <a:spcPts val="0"/>
                        </a:spcAft>
                      </a:pPr>
                      <a:r>
                        <a:rPr lang="en-US" sz="1600" dirty="0">
                          <a:effectLst/>
                        </a:rPr>
                        <a:t>start like (de)** zero, cleaning and</a:t>
                      </a:r>
                      <a:endParaRPr lang="en-US" sz="1400" dirty="0">
                        <a:effectLst/>
                      </a:endParaRPr>
                    </a:p>
                    <a:p>
                      <a:pPr marL="0" marR="0">
                        <a:lnSpc>
                          <a:spcPct val="115000"/>
                        </a:lnSpc>
                        <a:spcBef>
                          <a:spcPts val="0"/>
                        </a:spcBef>
                        <a:spcAft>
                          <a:spcPts val="0"/>
                        </a:spcAft>
                      </a:pPr>
                      <a:r>
                        <a:rPr lang="en-US" sz="1600" dirty="0">
                          <a:effectLst/>
                        </a:rPr>
                        <a:t> </a:t>
                      </a:r>
                      <a:r>
                        <a:rPr lang="en-US" sz="1600" dirty="0" err="1">
                          <a:effectLst/>
                        </a:rPr>
                        <a:t>differents</a:t>
                      </a:r>
                      <a:r>
                        <a:rPr lang="en-US" sz="1600" dirty="0">
                          <a:effectLst/>
                        </a:rPr>
                        <a:t> stuff.” </a:t>
                      </a:r>
                      <a:endParaRPr lang="en-US" sz="1400" dirty="0">
                        <a:effectLst/>
                      </a:endParaRPr>
                    </a:p>
                    <a:p>
                      <a:pPr marL="0" marR="0">
                        <a:lnSpc>
                          <a:spcPct val="115000"/>
                        </a:lnSpc>
                        <a:spcBef>
                          <a:spcPts val="0"/>
                        </a:spcBef>
                        <a:spcAft>
                          <a:spcPts val="0"/>
                        </a:spcAft>
                      </a:pPr>
                      <a:r>
                        <a:rPr lang="en-US" sz="1600" dirty="0">
                          <a:effectLst/>
                        </a:rPr>
                        <a:t>Additionally, some mistakes with word stress sometimes offer a staccato sound, such as when she says the word “maintenance.” This affects the rhythm because she often pronounces reduced vowels as full vowels. By not reducing the non-stressed vowels, Nana affects her rhythm. </a:t>
                      </a:r>
                      <a:endParaRPr lang="en-US" sz="1400" dirty="0">
                        <a:effectLst/>
                      </a:endParaRPr>
                    </a:p>
                    <a:p>
                      <a:pPr marL="0" marR="0">
                        <a:lnSpc>
                          <a:spcPct val="115000"/>
                        </a:lnSpc>
                        <a:spcBef>
                          <a:spcPts val="0"/>
                        </a:spcBef>
                        <a:spcAft>
                          <a:spcPts val="0"/>
                        </a:spcAft>
                      </a:pPr>
                      <a:r>
                        <a:rPr lang="en-US" sz="1600" dirty="0">
                          <a:effectLst/>
                        </a:rPr>
                        <a:t> </a:t>
                      </a:r>
                      <a:endParaRPr lang="en-US" sz="1400" dirty="0">
                        <a:effectLst/>
                        <a:latin typeface="Arial" panose="020B0604020202020204" pitchFamily="34" charset="0"/>
                        <a:ea typeface="Arial" panose="020B0604020202020204" pitchFamily="34" charset="0"/>
                      </a:endParaRPr>
                    </a:p>
                  </a:txBody>
                  <a:tcPr marL="55912" marR="55912" marT="0" marB="0"/>
                </a:tc>
                <a:tc>
                  <a:txBody>
                    <a:bodyPr/>
                    <a:lstStyle/>
                    <a:p>
                      <a:pPr marL="0" marR="0" algn="ctr">
                        <a:lnSpc>
                          <a:spcPct val="115000"/>
                        </a:lnSpc>
                        <a:spcBef>
                          <a:spcPts val="0"/>
                        </a:spcBef>
                        <a:spcAft>
                          <a:spcPts val="0"/>
                        </a:spcAft>
                      </a:pPr>
                      <a:r>
                        <a:rPr lang="en-US" sz="1600" u="sng" kern="0" dirty="0">
                          <a:effectLst/>
                        </a:rPr>
                        <a:t>Word Stress</a:t>
                      </a:r>
                      <a:endParaRPr lang="en-US" sz="1400" kern="0" dirty="0">
                        <a:effectLst/>
                      </a:endParaRPr>
                    </a:p>
                    <a:p>
                      <a:pPr marL="0" marR="0">
                        <a:lnSpc>
                          <a:spcPct val="115000"/>
                        </a:lnSpc>
                        <a:spcBef>
                          <a:spcPts val="0"/>
                        </a:spcBef>
                        <a:spcAft>
                          <a:spcPts val="0"/>
                        </a:spcAft>
                      </a:pPr>
                      <a:r>
                        <a:rPr lang="en-US" sz="1600" dirty="0">
                          <a:effectLst/>
                        </a:rPr>
                        <a:t>Nana showed some difficulties with word stress with non-monosyllabic words such as “university” and “maintenance,” pronouncing these words with a syllable-timed rather than a stress-timed rhythm. In Spanish, every vowel has its own articulation and stress, which is not the case in English. However, Nana gives the same stress to every vowel, making it sound different to an English speaker. She also has some difficulty with words like </a:t>
                      </a:r>
                      <a:r>
                        <a:rPr lang="en-US" sz="1600" dirty="0" err="1">
                          <a:effectLst/>
                        </a:rPr>
                        <a:t>CLass</a:t>
                      </a:r>
                      <a:r>
                        <a:rPr lang="en-US" sz="1600" dirty="0">
                          <a:effectLst/>
                        </a:rPr>
                        <a:t> and </a:t>
                      </a:r>
                      <a:r>
                        <a:rPr lang="en-US" sz="1600" dirty="0" err="1">
                          <a:effectLst/>
                        </a:rPr>
                        <a:t>hUmaN</a:t>
                      </a:r>
                      <a:r>
                        <a:rPr lang="en-US" sz="1600" dirty="0">
                          <a:effectLst/>
                        </a:rPr>
                        <a:t>. </a:t>
                      </a:r>
                      <a:endParaRPr lang="en-US" sz="1400" dirty="0">
                        <a:effectLst/>
                        <a:latin typeface="Arial" panose="020B0604020202020204" pitchFamily="34" charset="0"/>
                        <a:ea typeface="Arial" panose="020B0604020202020204" pitchFamily="34" charset="0"/>
                      </a:endParaRPr>
                    </a:p>
                  </a:txBody>
                  <a:tcPr marL="55912" marR="55912" marT="0" marB="0"/>
                </a:tc>
                <a:extLst>
                  <a:ext uri="{0D108BD9-81ED-4DB2-BD59-A6C34878D82A}">
                    <a16:rowId xmlns:a16="http://schemas.microsoft.com/office/drawing/2014/main" val="1931486065"/>
                  </a:ext>
                </a:extLst>
              </a:tr>
            </a:tbl>
          </a:graphicData>
        </a:graphic>
      </p:graphicFrame>
      <p:sp>
        <p:nvSpPr>
          <p:cNvPr id="5" name="Rectangle 4">
            <a:extLst>
              <a:ext uri="{FF2B5EF4-FFF2-40B4-BE49-F238E27FC236}">
                <a16:creationId xmlns:a16="http://schemas.microsoft.com/office/drawing/2014/main" id="{3C891470-2A81-E245-8848-46D14CF5C6DA}"/>
              </a:ext>
            </a:extLst>
          </p:cNvPr>
          <p:cNvSpPr/>
          <p:nvPr/>
        </p:nvSpPr>
        <p:spPr>
          <a:xfrm>
            <a:off x="825192" y="6067374"/>
            <a:ext cx="10601093" cy="646331"/>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5400000" scaled="1"/>
            <a:tileRect/>
          </a:gradFill>
        </p:spPr>
        <p:txBody>
          <a:bodyPr wrap="square">
            <a:spAutoFit/>
          </a:bodyPr>
          <a:lstStyle/>
          <a:p>
            <a:r>
              <a:rPr lang="es-ES_tradnl" dirty="0"/>
              <a:t>Debilidades suprasegmentales (entonación, ritmo, y acento prosódico ya que en inglés no existe el acento ortográfico o diacrítico).</a:t>
            </a:r>
          </a:p>
        </p:txBody>
      </p:sp>
    </p:spTree>
    <p:extLst>
      <p:ext uri="{BB962C8B-B14F-4D97-AF65-F5344CB8AC3E}">
        <p14:creationId xmlns:p14="http://schemas.microsoft.com/office/powerpoint/2010/main" val="3550317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59CEDD3-58EF-1842-9844-D8A8A3DEF64D}"/>
              </a:ext>
            </a:extLst>
          </p:cNvPr>
          <p:cNvSpPr/>
          <p:nvPr/>
        </p:nvSpPr>
        <p:spPr>
          <a:xfrm>
            <a:off x="201376" y="88539"/>
            <a:ext cx="7339189" cy="369332"/>
          </a:xfrm>
          <a:prstGeom prst="rect">
            <a:avLst/>
          </a:prstGeom>
        </p:spPr>
        <p:txBody>
          <a:bodyPr wrap="none">
            <a:spAutoFit/>
          </a:bodyPr>
          <a:lstStyle/>
          <a:p>
            <a:r>
              <a:rPr lang="es-ES_tradnl" b="1" dirty="0"/>
              <a:t>Diagnóstico de las </a:t>
            </a:r>
            <a:r>
              <a:rPr lang="es-ES_tradnl" b="1" dirty="0">
                <a:solidFill>
                  <a:srgbClr val="FF0000"/>
                </a:solidFill>
              </a:rPr>
              <a:t>debilidades </a:t>
            </a:r>
            <a:r>
              <a:rPr lang="es-ES_tradnl" b="1" dirty="0"/>
              <a:t>de pronunciación del usuario (Segmentales) </a:t>
            </a:r>
            <a:endParaRPr lang="es-ES_tradnl" dirty="0"/>
          </a:p>
        </p:txBody>
      </p:sp>
      <p:graphicFrame>
        <p:nvGraphicFramePr>
          <p:cNvPr id="3" name="Table 2">
            <a:extLst>
              <a:ext uri="{FF2B5EF4-FFF2-40B4-BE49-F238E27FC236}">
                <a16:creationId xmlns:a16="http://schemas.microsoft.com/office/drawing/2014/main" id="{BE346A7D-7290-4744-9A76-8944DE5A80AB}"/>
              </a:ext>
            </a:extLst>
          </p:cNvPr>
          <p:cNvGraphicFramePr>
            <a:graphicFrameLocks noGrp="1"/>
          </p:cNvGraphicFramePr>
          <p:nvPr>
            <p:extLst>
              <p:ext uri="{D42A27DB-BD31-4B8C-83A1-F6EECF244321}">
                <p14:modId xmlns:p14="http://schemas.microsoft.com/office/powerpoint/2010/main" val="1077801406"/>
              </p:ext>
            </p:extLst>
          </p:nvPr>
        </p:nvGraphicFramePr>
        <p:xfrm>
          <a:off x="201376" y="526351"/>
          <a:ext cx="11789248" cy="6103049"/>
        </p:xfrm>
        <a:graphic>
          <a:graphicData uri="http://schemas.openxmlformats.org/drawingml/2006/table">
            <a:tbl>
              <a:tblPr>
                <a:tableStyleId>{5C22544A-7EE6-4342-B048-85BDC9FD1C3A}</a:tableStyleId>
              </a:tblPr>
              <a:tblGrid>
                <a:gridCol w="492891">
                  <a:extLst>
                    <a:ext uri="{9D8B030D-6E8A-4147-A177-3AD203B41FA5}">
                      <a16:colId xmlns:a16="http://schemas.microsoft.com/office/drawing/2014/main" val="2538820243"/>
                    </a:ext>
                  </a:extLst>
                </a:gridCol>
                <a:gridCol w="5092922">
                  <a:extLst>
                    <a:ext uri="{9D8B030D-6E8A-4147-A177-3AD203B41FA5}">
                      <a16:colId xmlns:a16="http://schemas.microsoft.com/office/drawing/2014/main" val="1365236597"/>
                    </a:ext>
                  </a:extLst>
                </a:gridCol>
                <a:gridCol w="6203435">
                  <a:extLst>
                    <a:ext uri="{9D8B030D-6E8A-4147-A177-3AD203B41FA5}">
                      <a16:colId xmlns:a16="http://schemas.microsoft.com/office/drawing/2014/main" val="2396753999"/>
                    </a:ext>
                  </a:extLst>
                </a:gridCol>
              </a:tblGrid>
              <a:tr h="6103049">
                <a:tc>
                  <a:txBody>
                    <a:bodyPr/>
                    <a:lstStyle/>
                    <a:p>
                      <a:pPr marL="0" marR="0">
                        <a:lnSpc>
                          <a:spcPct val="115000"/>
                        </a:lnSpc>
                        <a:spcBef>
                          <a:spcPts val="0"/>
                        </a:spcBef>
                        <a:spcAft>
                          <a:spcPts val="0"/>
                        </a:spcAft>
                      </a:pPr>
                      <a:r>
                        <a:rPr lang="en-US" sz="400" u="none" strike="noStrike" dirty="0">
                          <a:effectLst/>
                        </a:rPr>
                        <a:t> </a:t>
                      </a:r>
                      <a:endParaRPr lang="en-US" sz="300" dirty="0">
                        <a:effectLst/>
                      </a:endParaRPr>
                    </a:p>
                    <a:p>
                      <a:pPr marL="0" marR="0">
                        <a:lnSpc>
                          <a:spcPct val="115000"/>
                        </a:lnSpc>
                        <a:spcBef>
                          <a:spcPts val="0"/>
                        </a:spcBef>
                        <a:spcAft>
                          <a:spcPts val="0"/>
                        </a:spcAft>
                      </a:pPr>
                      <a:r>
                        <a:rPr lang="en-US" sz="400" u="none" strike="noStrike" dirty="0">
                          <a:effectLst/>
                        </a:rPr>
                        <a:t> </a:t>
                      </a:r>
                      <a:endParaRPr lang="en-US" sz="300" dirty="0">
                        <a:effectLst/>
                      </a:endParaRPr>
                    </a:p>
                    <a:p>
                      <a:pPr marL="0" marR="0" algn="ctr">
                        <a:lnSpc>
                          <a:spcPct val="115000"/>
                        </a:lnSpc>
                        <a:spcBef>
                          <a:spcPts val="0"/>
                        </a:spcBef>
                        <a:spcAft>
                          <a:spcPts val="0"/>
                        </a:spcAft>
                      </a:pPr>
                      <a:r>
                        <a:rPr lang="en-US" sz="1050" u="sng" dirty="0" err="1">
                          <a:effectLst/>
                        </a:rPr>
                        <a:t>Segmentals</a:t>
                      </a:r>
                      <a:endParaRPr lang="en-US" sz="1000" dirty="0">
                        <a:effectLst/>
                      </a:endParaRPr>
                    </a:p>
                    <a:p>
                      <a:pPr marL="0" marR="0" algn="ctr">
                        <a:lnSpc>
                          <a:spcPct val="115000"/>
                        </a:lnSpc>
                        <a:spcBef>
                          <a:spcPts val="0"/>
                        </a:spcBef>
                        <a:spcAft>
                          <a:spcPts val="0"/>
                        </a:spcAft>
                      </a:pPr>
                      <a:r>
                        <a:rPr lang="en-US" sz="1000" u="none" strike="noStrike" dirty="0">
                          <a:effectLst/>
                        </a:rPr>
                        <a:t> </a:t>
                      </a:r>
                      <a:endParaRPr lang="en-US" sz="1000" dirty="0">
                        <a:effectLst/>
                      </a:endParaRPr>
                    </a:p>
                    <a:p>
                      <a:pPr marL="0" marR="0">
                        <a:lnSpc>
                          <a:spcPct val="115000"/>
                        </a:lnSpc>
                        <a:spcBef>
                          <a:spcPts val="0"/>
                        </a:spcBef>
                        <a:spcAft>
                          <a:spcPts val="0"/>
                        </a:spcAft>
                      </a:pPr>
                      <a:r>
                        <a:rPr lang="en-US" sz="400" dirty="0">
                          <a:effectLst/>
                        </a:rPr>
                        <a:t> </a:t>
                      </a:r>
                      <a:endParaRPr lang="en-US" sz="300" dirty="0">
                        <a:effectLst/>
                        <a:latin typeface="Arial" panose="020B0604020202020204" pitchFamily="34" charset="0"/>
                        <a:ea typeface="Arial" panose="020B0604020202020204" pitchFamily="34" charset="0"/>
                      </a:endParaRPr>
                    </a:p>
                  </a:txBody>
                  <a:tcPr marL="21392" marR="21392" marT="0" marB="0" vert="vert270"/>
                </a:tc>
                <a:tc>
                  <a:txBody>
                    <a:bodyPr/>
                    <a:lstStyle/>
                    <a:p>
                      <a:pPr marL="0" marR="0" algn="ctr">
                        <a:lnSpc>
                          <a:spcPct val="115000"/>
                        </a:lnSpc>
                        <a:spcBef>
                          <a:spcPts val="0"/>
                        </a:spcBef>
                        <a:spcAft>
                          <a:spcPts val="0"/>
                        </a:spcAft>
                      </a:pPr>
                      <a:r>
                        <a:rPr lang="en-US" sz="1400" u="none" strike="noStrike" kern="0" dirty="0">
                          <a:effectLst/>
                        </a:rPr>
                        <a:t> </a:t>
                      </a:r>
                      <a:endParaRPr lang="en-US" sz="1200" kern="0" dirty="0">
                        <a:effectLst/>
                      </a:endParaRPr>
                    </a:p>
                    <a:p>
                      <a:pPr marL="0" marR="0" algn="ctr">
                        <a:lnSpc>
                          <a:spcPct val="115000"/>
                        </a:lnSpc>
                        <a:spcBef>
                          <a:spcPts val="0"/>
                        </a:spcBef>
                        <a:spcAft>
                          <a:spcPts val="0"/>
                        </a:spcAft>
                      </a:pPr>
                      <a:r>
                        <a:rPr lang="en-US" sz="1400" u="sng" kern="0" dirty="0">
                          <a:effectLst/>
                        </a:rPr>
                        <a:t>Consonant Articulation</a:t>
                      </a:r>
                      <a:endParaRPr lang="en-US" sz="1200" kern="0" dirty="0">
                        <a:effectLst/>
                      </a:endParaRPr>
                    </a:p>
                    <a:p>
                      <a:pPr marL="0" marR="0">
                        <a:lnSpc>
                          <a:spcPct val="100000"/>
                        </a:lnSpc>
                        <a:spcBef>
                          <a:spcPts val="1200"/>
                        </a:spcBef>
                        <a:spcAft>
                          <a:spcPts val="1200"/>
                        </a:spcAft>
                      </a:pPr>
                      <a:r>
                        <a:rPr lang="en-US" sz="1000" dirty="0">
                          <a:effectLst/>
                        </a:rPr>
                        <a:t>No aspiration in /t/ in the initial position when she says words such as “to” and “talk.” </a:t>
                      </a:r>
                      <a:br>
                        <a:rPr lang="en-US" sz="1000" dirty="0">
                          <a:effectLst/>
                        </a:rPr>
                      </a:br>
                      <a:br>
                        <a:rPr lang="en-US" sz="1000" dirty="0">
                          <a:effectLst/>
                        </a:rPr>
                      </a:br>
                      <a:r>
                        <a:rPr lang="en-US" sz="1000" dirty="0">
                          <a:effectLst/>
                        </a:rPr>
                        <a:t>Deletes final consonants /d/ and /t/ Example: United States, first, rights, disinfecting (</a:t>
                      </a:r>
                      <a:r>
                        <a:rPr lang="en-US" sz="1000" dirty="0" err="1">
                          <a:effectLst/>
                        </a:rPr>
                        <a:t>disenfectin</a:t>
                      </a:r>
                      <a:r>
                        <a:rPr lang="en-US" sz="1000" dirty="0">
                          <a:effectLst/>
                        </a:rPr>
                        <a:t>, firs, United State)</a:t>
                      </a:r>
                      <a:br>
                        <a:rPr lang="en-US" sz="1000" dirty="0">
                          <a:effectLst/>
                        </a:rPr>
                      </a:br>
                      <a:r>
                        <a:rPr lang="en-US" sz="1000" dirty="0">
                          <a:effectLst/>
                        </a:rPr>
                        <a:t>Deletion of /t/ in middle positions in words like “rights” which she pronounces like “rice.” </a:t>
                      </a:r>
                      <a:br>
                        <a:rPr lang="en-US" sz="1000" dirty="0">
                          <a:effectLst/>
                        </a:rPr>
                      </a:br>
                      <a:r>
                        <a:rPr lang="en-US" sz="1000" dirty="0">
                          <a:effectLst/>
                        </a:rPr>
                        <a:t>Deletion of /t/ in the final position like in “start,” “first,” and “different.” </a:t>
                      </a:r>
                      <a:br>
                        <a:rPr lang="en-US" sz="1000" dirty="0">
                          <a:effectLst/>
                        </a:rPr>
                      </a:br>
                      <a:r>
                        <a:rPr lang="en-US" sz="1000" dirty="0">
                          <a:effectLst/>
                        </a:rPr>
                        <a:t>Deletion of /s/ in the final position line in “United States.” </a:t>
                      </a:r>
                      <a:br>
                        <a:rPr lang="en-US" sz="1000" dirty="0">
                          <a:effectLst/>
                        </a:rPr>
                      </a:br>
                      <a:br>
                        <a:rPr lang="en-US" sz="1000" dirty="0">
                          <a:effectLst/>
                        </a:rPr>
                      </a:br>
                      <a:r>
                        <a:rPr lang="en-US" sz="1000" dirty="0">
                          <a:effectLst/>
                        </a:rPr>
                        <a:t>/</a:t>
                      </a:r>
                      <a:r>
                        <a:rPr lang="en-US" sz="1000" dirty="0" err="1">
                          <a:effectLst/>
                        </a:rPr>
                        <a:t>tʃ</a:t>
                      </a:r>
                      <a:r>
                        <a:rPr lang="en-US" sz="1000" dirty="0">
                          <a:effectLst/>
                        </a:rPr>
                        <a:t> / for /</a:t>
                      </a:r>
                      <a:r>
                        <a:rPr lang="en-US" sz="1000" dirty="0" err="1">
                          <a:effectLst/>
                        </a:rPr>
                        <a:t>ʃ</a:t>
                      </a:r>
                      <a:r>
                        <a:rPr lang="en-US" sz="1000" dirty="0">
                          <a:effectLst/>
                        </a:rPr>
                        <a:t>/ Example: Dishwasher (</a:t>
                      </a:r>
                      <a:r>
                        <a:rPr lang="en-US" sz="1000" dirty="0" err="1">
                          <a:effectLst/>
                        </a:rPr>
                        <a:t>Dishwacher</a:t>
                      </a:r>
                      <a:r>
                        <a:rPr lang="en-US" sz="1000" dirty="0">
                          <a:effectLst/>
                        </a:rPr>
                        <a:t>)</a:t>
                      </a:r>
                      <a:br>
                        <a:rPr lang="en-US" sz="1000" dirty="0">
                          <a:effectLst/>
                        </a:rPr>
                      </a:br>
                      <a:br>
                        <a:rPr lang="en-US" sz="1000" dirty="0">
                          <a:effectLst/>
                        </a:rPr>
                      </a:br>
                      <a:r>
                        <a:rPr lang="en-US" sz="1000" dirty="0">
                          <a:effectLst/>
                        </a:rPr>
                        <a:t>/t/ for /</a:t>
                      </a:r>
                      <a:r>
                        <a:rPr lang="en-US" sz="1000" dirty="0" err="1">
                          <a:effectLst/>
                        </a:rPr>
                        <a:t>θ</a:t>
                      </a:r>
                      <a:r>
                        <a:rPr lang="en-US" sz="1000" dirty="0">
                          <a:effectLst/>
                        </a:rPr>
                        <a:t>/ Example: Something, everything, thank you, with and thirty. (</a:t>
                      </a:r>
                      <a:r>
                        <a:rPr lang="en-US" sz="1000" dirty="0" err="1">
                          <a:effectLst/>
                        </a:rPr>
                        <a:t>tirty</a:t>
                      </a:r>
                      <a:r>
                        <a:rPr lang="en-US" sz="1000" dirty="0">
                          <a:effectLst/>
                        </a:rPr>
                        <a:t>, </a:t>
                      </a:r>
                      <a:r>
                        <a:rPr lang="en-US" sz="1000" dirty="0" err="1">
                          <a:effectLst/>
                        </a:rPr>
                        <a:t>someting</a:t>
                      </a:r>
                      <a:r>
                        <a:rPr lang="en-US" sz="1000" dirty="0">
                          <a:effectLst/>
                        </a:rPr>
                        <a:t>, wit,) </a:t>
                      </a:r>
                      <a:br>
                        <a:rPr lang="en-US" sz="1000" dirty="0">
                          <a:effectLst/>
                        </a:rPr>
                      </a:br>
                      <a:br>
                        <a:rPr lang="en-US" sz="1000" dirty="0">
                          <a:effectLst/>
                        </a:rPr>
                      </a:br>
                      <a:r>
                        <a:rPr lang="en-US" sz="1050" dirty="0">
                          <a:effectLst/>
                        </a:rPr>
                        <a:t>/</a:t>
                      </a:r>
                      <a:r>
                        <a:rPr lang="en-US" sz="1050" dirty="0" err="1">
                          <a:effectLst/>
                        </a:rPr>
                        <a:t>ð</a:t>
                      </a:r>
                      <a:r>
                        <a:rPr lang="en-US" sz="1050" dirty="0">
                          <a:effectLst/>
                        </a:rPr>
                        <a:t>/in the initial position  as in them it is pronounced more like /d/ /dis/. </a:t>
                      </a:r>
                      <a:br>
                        <a:rPr lang="en-US" sz="1000" dirty="0">
                          <a:effectLst/>
                        </a:rPr>
                      </a:br>
                      <a:br>
                        <a:rPr lang="en-US" sz="1000" dirty="0">
                          <a:effectLst/>
                        </a:rPr>
                      </a:br>
                      <a:r>
                        <a:rPr lang="en-US" sz="1050" dirty="0">
                          <a:effectLst/>
                        </a:rPr>
                        <a:t>/v/ in the middle position and initial position as in “inventory”, “very, invite” </a:t>
                      </a:r>
                      <a:br>
                        <a:rPr lang="en-US" sz="1000" dirty="0">
                          <a:effectLst/>
                        </a:rPr>
                      </a:br>
                      <a:br>
                        <a:rPr lang="en-US" sz="1000" dirty="0">
                          <a:effectLst/>
                        </a:rPr>
                      </a:br>
                      <a:r>
                        <a:rPr lang="en-US" sz="1050" dirty="0">
                          <a:effectLst/>
                        </a:rPr>
                        <a:t>/r/ in the middle position is sometimes flapped like in “different.” </a:t>
                      </a:r>
                      <a:br>
                        <a:rPr lang="en-US" sz="1050" dirty="0">
                          <a:effectLst/>
                        </a:rPr>
                      </a:br>
                      <a:br>
                        <a:rPr lang="en-US" sz="1000" dirty="0">
                          <a:effectLst/>
                        </a:rPr>
                      </a:br>
                      <a:r>
                        <a:rPr lang="en-US" sz="1050" dirty="0">
                          <a:effectLst/>
                        </a:rPr>
                        <a:t>/j/ in in the initial position pronounced more like/</a:t>
                      </a:r>
                      <a:r>
                        <a:rPr lang="en-US" sz="1050" dirty="0" err="1">
                          <a:effectLst/>
                        </a:rPr>
                        <a:t>dʒ</a:t>
                      </a:r>
                      <a:r>
                        <a:rPr lang="en-US" sz="1050" dirty="0">
                          <a:effectLst/>
                        </a:rPr>
                        <a:t>/ an </a:t>
                      </a:r>
                      <a:r>
                        <a:rPr lang="en-US" sz="1050" dirty="0" err="1">
                          <a:effectLst/>
                        </a:rPr>
                        <a:t>english</a:t>
                      </a:r>
                      <a:r>
                        <a:rPr lang="en-US" sz="1050" dirty="0">
                          <a:effectLst/>
                        </a:rPr>
                        <a:t> “j” Example: “years” is pronounced like jeers</a:t>
                      </a:r>
                      <a:br>
                        <a:rPr lang="en-US" sz="1000" dirty="0">
                          <a:effectLst/>
                        </a:rPr>
                      </a:br>
                      <a:br>
                        <a:rPr lang="en-US" sz="1000" dirty="0">
                          <a:effectLst/>
                        </a:rPr>
                      </a:br>
                      <a:r>
                        <a:rPr lang="en-US" sz="1050" dirty="0">
                          <a:effectLst/>
                        </a:rPr>
                        <a:t>/m/ and /n/ commonly misused as in “inventory” where the /n/ sounds like “</a:t>
                      </a:r>
                      <a:r>
                        <a:rPr lang="en-US" sz="1050" dirty="0" err="1">
                          <a:effectLst/>
                        </a:rPr>
                        <a:t>im</a:t>
                      </a:r>
                      <a:r>
                        <a:rPr lang="en-US" sz="1050" dirty="0">
                          <a:effectLst/>
                        </a:rPr>
                        <a:t>” </a:t>
                      </a:r>
                      <a:br>
                        <a:rPr lang="en-US" sz="1000" dirty="0">
                          <a:effectLst/>
                        </a:rPr>
                      </a:br>
                      <a:br>
                        <a:rPr lang="en-US" sz="1000" dirty="0">
                          <a:effectLst/>
                        </a:rPr>
                      </a:br>
                      <a:r>
                        <a:rPr lang="en-US" sz="1050" dirty="0">
                          <a:effectLst/>
                        </a:rPr>
                        <a:t>/g/ in the final position, especially when following /n/ or /</a:t>
                      </a:r>
                      <a:r>
                        <a:rPr lang="en-US" sz="1050" dirty="0" err="1">
                          <a:effectLst/>
                        </a:rPr>
                        <a:t>ŋ</a:t>
                      </a:r>
                      <a:r>
                        <a:rPr lang="en-US" sz="1050" dirty="0">
                          <a:effectLst/>
                        </a:rPr>
                        <a:t>/ like in “cleaning” </a:t>
                      </a:r>
                      <a:br>
                        <a:rPr lang="en-US" sz="1000" dirty="0">
                          <a:effectLst/>
                        </a:rPr>
                      </a:br>
                      <a:br>
                        <a:rPr lang="en-US" sz="1000" dirty="0">
                          <a:effectLst/>
                        </a:rPr>
                      </a:br>
                      <a:r>
                        <a:rPr lang="en-US" sz="1050" dirty="0">
                          <a:effectLst/>
                        </a:rPr>
                        <a:t>/d/ and /t/ sounds in the middle position in words like “matter” </a:t>
                      </a:r>
                      <a:br>
                        <a:rPr lang="en-US" sz="1000" dirty="0">
                          <a:effectLst/>
                        </a:rPr>
                      </a:br>
                      <a:br>
                        <a:rPr lang="en-US" sz="1000" dirty="0">
                          <a:effectLst/>
                        </a:rPr>
                      </a:br>
                      <a:r>
                        <a:rPr lang="en-US" sz="1050" dirty="0">
                          <a:effectLst/>
                        </a:rPr>
                        <a:t>/f/ in the initial position like in the word “for” sounds like “por”</a:t>
                      </a:r>
                      <a:br>
                        <a:rPr lang="en-US" sz="1000" dirty="0">
                          <a:effectLst/>
                        </a:rPr>
                      </a:br>
                      <a:br>
                        <a:rPr lang="en-US" sz="1000" dirty="0">
                          <a:effectLst/>
                        </a:rPr>
                      </a:br>
                      <a:r>
                        <a:rPr lang="en-US" sz="1050" dirty="0">
                          <a:effectLst/>
                        </a:rPr>
                        <a:t>/s/ in the initial position (one mistake) “</a:t>
                      </a:r>
                      <a:r>
                        <a:rPr lang="en-US" sz="1050" dirty="0" err="1">
                          <a:effectLst/>
                        </a:rPr>
                        <a:t>esmall</a:t>
                      </a:r>
                      <a:r>
                        <a:rPr lang="en-US" sz="1050" dirty="0">
                          <a:effectLst/>
                        </a:rPr>
                        <a:t>”</a:t>
                      </a:r>
                      <a:br>
                        <a:rPr lang="en-US" sz="1000" dirty="0">
                          <a:effectLst/>
                        </a:rPr>
                      </a:br>
                      <a:br>
                        <a:rPr lang="en-US" sz="1000" dirty="0">
                          <a:effectLst/>
                        </a:rPr>
                      </a:br>
                      <a:r>
                        <a:rPr lang="en-US" sz="1050" dirty="0">
                          <a:effectLst/>
                        </a:rPr>
                        <a:t>/</a:t>
                      </a:r>
                      <a:r>
                        <a:rPr lang="en-US" sz="1050" dirty="0" err="1">
                          <a:effectLst/>
                        </a:rPr>
                        <a:t>ʃ</a:t>
                      </a:r>
                      <a:r>
                        <a:rPr lang="en-US" sz="1050" dirty="0">
                          <a:effectLst/>
                        </a:rPr>
                        <a:t>/ in the middle position like in “social” and special</a:t>
                      </a:r>
                      <a:endParaRPr lang="en-US" sz="300" dirty="0">
                        <a:effectLst/>
                      </a:endParaRPr>
                    </a:p>
                    <a:p>
                      <a:pPr marL="0" marR="0">
                        <a:lnSpc>
                          <a:spcPct val="115000"/>
                        </a:lnSpc>
                        <a:spcBef>
                          <a:spcPts val="0"/>
                        </a:spcBef>
                        <a:spcAft>
                          <a:spcPts val="0"/>
                        </a:spcAft>
                      </a:pPr>
                      <a:r>
                        <a:rPr lang="en-US" sz="300" dirty="0">
                          <a:effectLst/>
                        </a:rPr>
                        <a:t> </a:t>
                      </a:r>
                      <a:endParaRPr lang="en-US" sz="300" dirty="0">
                        <a:effectLst/>
                        <a:latin typeface="Arial" panose="020B0604020202020204" pitchFamily="34" charset="0"/>
                        <a:ea typeface="Arial" panose="020B0604020202020204" pitchFamily="34" charset="0"/>
                      </a:endParaRPr>
                    </a:p>
                  </a:txBody>
                  <a:tcPr marL="21392" marR="21392" marT="0" marB="0"/>
                </a:tc>
                <a:tc>
                  <a:txBody>
                    <a:bodyPr/>
                    <a:lstStyle/>
                    <a:p>
                      <a:pPr marL="0" marR="0" algn="ctr">
                        <a:lnSpc>
                          <a:spcPct val="115000"/>
                        </a:lnSpc>
                        <a:spcBef>
                          <a:spcPts val="0"/>
                        </a:spcBef>
                        <a:spcAft>
                          <a:spcPts val="0"/>
                        </a:spcAft>
                      </a:pPr>
                      <a:r>
                        <a:rPr lang="en-US" sz="400" u="none" strike="noStrike" dirty="0">
                          <a:effectLst/>
                        </a:rPr>
                        <a:t> </a:t>
                      </a:r>
                      <a:endParaRPr lang="en-US" sz="300" dirty="0">
                        <a:effectLst/>
                      </a:endParaRPr>
                    </a:p>
                    <a:p>
                      <a:pPr marL="0" marR="0" algn="ctr">
                        <a:lnSpc>
                          <a:spcPct val="115000"/>
                        </a:lnSpc>
                        <a:spcBef>
                          <a:spcPts val="0"/>
                        </a:spcBef>
                        <a:spcAft>
                          <a:spcPts val="0"/>
                        </a:spcAft>
                      </a:pPr>
                      <a:r>
                        <a:rPr lang="en-US" sz="1100" u="sng" dirty="0">
                          <a:effectLst/>
                        </a:rPr>
                        <a:t>Vowel Articulation</a:t>
                      </a:r>
                      <a:endParaRPr lang="en-US" sz="1050" dirty="0">
                        <a:effectLst/>
                      </a:endParaRPr>
                    </a:p>
                    <a:p>
                      <a:pPr marL="0" marR="0" algn="ctr">
                        <a:lnSpc>
                          <a:spcPct val="115000"/>
                        </a:lnSpc>
                        <a:spcBef>
                          <a:spcPts val="0"/>
                        </a:spcBef>
                        <a:spcAft>
                          <a:spcPts val="0"/>
                        </a:spcAft>
                      </a:pPr>
                      <a:r>
                        <a:rPr lang="en-US" sz="400" u="none" strike="noStrike" dirty="0">
                          <a:effectLst/>
                        </a:rPr>
                        <a:t> </a:t>
                      </a:r>
                      <a:endParaRPr lang="en-US" sz="300" dirty="0">
                        <a:effectLst/>
                      </a:endParaRPr>
                    </a:p>
                    <a:p>
                      <a:pPr marL="0" marR="0">
                        <a:lnSpc>
                          <a:spcPct val="115000"/>
                        </a:lnSpc>
                        <a:spcBef>
                          <a:spcPts val="0"/>
                        </a:spcBef>
                        <a:spcAft>
                          <a:spcPts val="0"/>
                        </a:spcAft>
                      </a:pPr>
                      <a:r>
                        <a:rPr lang="en-US" sz="1400" dirty="0">
                          <a:effectLst/>
                        </a:rPr>
                        <a:t>English has twelve different vowel sounds where Spanish only has five, making vowel articulations difficult for native Spanish speakers like Nana. In general, Nana is able to work through most English vowel sounds and articulations, but still has difficulty with some sounds, especially with the </a:t>
                      </a:r>
                      <a:r>
                        <a:rPr lang="en-US" sz="1400" dirty="0" err="1">
                          <a:effectLst/>
                        </a:rPr>
                        <a:t>english</a:t>
                      </a:r>
                      <a:r>
                        <a:rPr lang="en-US" sz="1400" dirty="0">
                          <a:effectLst/>
                        </a:rPr>
                        <a:t> /I/. which she pronounces as /</a:t>
                      </a:r>
                      <a:r>
                        <a:rPr lang="en-US" sz="1400" dirty="0" err="1">
                          <a:effectLst/>
                        </a:rPr>
                        <a:t>i</a:t>
                      </a:r>
                      <a:r>
                        <a:rPr lang="en-US" sz="1400" dirty="0">
                          <a:effectLst/>
                        </a:rPr>
                        <a:t>/, For example, she pronounces the word “social” with a long /</a:t>
                      </a:r>
                      <a:r>
                        <a:rPr lang="en-US" sz="1400" dirty="0" err="1">
                          <a:effectLst/>
                        </a:rPr>
                        <a:t>i</a:t>
                      </a:r>
                      <a:r>
                        <a:rPr lang="en-US" sz="1400" dirty="0">
                          <a:effectLst/>
                        </a:rPr>
                        <a:t>/ sound.</a:t>
                      </a:r>
                    </a:p>
                    <a:p>
                      <a:pPr marL="0" marR="0">
                        <a:lnSpc>
                          <a:spcPct val="115000"/>
                        </a:lnSpc>
                        <a:spcBef>
                          <a:spcPts val="0"/>
                        </a:spcBef>
                        <a:spcAft>
                          <a:spcPts val="0"/>
                        </a:spcAft>
                      </a:pPr>
                      <a:r>
                        <a:rPr lang="en-US" sz="1400" dirty="0">
                          <a:effectLst/>
                        </a:rPr>
                        <a:t> Also the /</a:t>
                      </a:r>
                      <a:r>
                        <a:rPr lang="en-US" sz="1400" dirty="0" err="1">
                          <a:effectLst/>
                        </a:rPr>
                        <a:t>əʊ</a:t>
                      </a:r>
                      <a:r>
                        <a:rPr lang="en-US" sz="1400" dirty="0">
                          <a:effectLst/>
                        </a:rPr>
                        <a:t>/ is also confused with /</a:t>
                      </a:r>
                      <a:r>
                        <a:rPr lang="en-US" sz="1400" dirty="0" err="1">
                          <a:effectLst/>
                        </a:rPr>
                        <a:t>ɔ</a:t>
                      </a:r>
                      <a:r>
                        <a:rPr lang="en-US" sz="1400" dirty="0">
                          <a:effectLst/>
                        </a:rPr>
                        <a:t>ː/ in words like “because. </a:t>
                      </a:r>
                    </a:p>
                    <a:p>
                      <a:pPr marL="0" marR="0">
                        <a:lnSpc>
                          <a:spcPct val="115000"/>
                        </a:lnSpc>
                        <a:spcBef>
                          <a:spcPts val="0"/>
                        </a:spcBef>
                        <a:spcAft>
                          <a:spcPts val="0"/>
                        </a:spcAft>
                      </a:pPr>
                      <a:r>
                        <a:rPr lang="en-US" sz="1400" dirty="0">
                          <a:effectLst/>
                        </a:rPr>
                        <a:t>/a/ and /</a:t>
                      </a:r>
                      <a:r>
                        <a:rPr lang="en-US" sz="1400" dirty="0" err="1">
                          <a:effectLst/>
                        </a:rPr>
                        <a:t>ɒ</a:t>
                      </a:r>
                      <a:r>
                        <a:rPr lang="en-US" sz="1400" dirty="0">
                          <a:effectLst/>
                        </a:rPr>
                        <a:t>/ often pronounced incorrectly or like an English /o/ like in “talk” and “small”</a:t>
                      </a:r>
                      <a:br>
                        <a:rPr lang="en-US" sz="1400" dirty="0">
                          <a:effectLst/>
                        </a:rPr>
                      </a:br>
                      <a:r>
                        <a:rPr lang="en-US" sz="1400" dirty="0">
                          <a:effectLst/>
                        </a:rPr>
                        <a:t>/</a:t>
                      </a:r>
                      <a:r>
                        <a:rPr lang="en-US" sz="1400" dirty="0" err="1">
                          <a:effectLst/>
                        </a:rPr>
                        <a:t>ʌ</a:t>
                      </a:r>
                      <a:r>
                        <a:rPr lang="en-US" sz="1400" dirty="0">
                          <a:effectLst/>
                        </a:rPr>
                        <a:t>/ instead of /a/ in talk she pronounces it </a:t>
                      </a:r>
                      <a:r>
                        <a:rPr lang="en-US" sz="1400" dirty="0" err="1">
                          <a:effectLst/>
                        </a:rPr>
                        <a:t>tuk</a:t>
                      </a:r>
                      <a:br>
                        <a:rPr lang="en-US" sz="1400" dirty="0">
                          <a:effectLst/>
                        </a:rPr>
                      </a:br>
                      <a:r>
                        <a:rPr lang="en-US" sz="1400" dirty="0">
                          <a:effectLst/>
                        </a:rPr>
                        <a:t>(near-close near-front unrounded vowel) /</a:t>
                      </a:r>
                      <a:r>
                        <a:rPr lang="en-US" sz="1400" dirty="0" err="1">
                          <a:effectLst/>
                        </a:rPr>
                        <a:t>ɪ</a:t>
                      </a:r>
                      <a:r>
                        <a:rPr lang="en-US" sz="1400" dirty="0">
                          <a:effectLst/>
                        </a:rPr>
                        <a:t>/ instead of /</a:t>
                      </a:r>
                      <a:r>
                        <a:rPr lang="en-US" sz="1400" dirty="0" err="1">
                          <a:effectLst/>
                        </a:rPr>
                        <a:t>i</a:t>
                      </a:r>
                      <a:r>
                        <a:rPr lang="en-US" sz="1400" dirty="0">
                          <a:effectLst/>
                        </a:rPr>
                        <a:t>/ as in these and this, leave and live</a:t>
                      </a:r>
                      <a:br>
                        <a:rPr lang="en-US" sz="1400" dirty="0">
                          <a:effectLst/>
                        </a:rPr>
                      </a:br>
                      <a:r>
                        <a:rPr lang="en-US" sz="1400" dirty="0">
                          <a:effectLst/>
                        </a:rPr>
                        <a:t>Lax mid back round vowel /o/ is pronounced as a tense mid back round vowel [o] </a:t>
                      </a:r>
                      <a:br>
                        <a:rPr lang="en-US" sz="1400" dirty="0">
                          <a:effectLst/>
                        </a:rPr>
                      </a:br>
                      <a:r>
                        <a:rPr lang="en-US" sz="1400" dirty="0">
                          <a:effectLst/>
                        </a:rPr>
                        <a:t>“Their name.. is pronounced “Der name is” she uses two vowels in “their(der)” instead of one</a:t>
                      </a:r>
                      <a:br>
                        <a:rPr lang="en-US" sz="1400" dirty="0">
                          <a:effectLst/>
                        </a:rPr>
                      </a:br>
                      <a:r>
                        <a:rPr lang="en-US" sz="1400" dirty="0">
                          <a:effectLst/>
                        </a:rPr>
                        <a:t>/</a:t>
                      </a:r>
                      <a:r>
                        <a:rPr lang="en-US" sz="1400" dirty="0" err="1">
                          <a:effectLst/>
                        </a:rPr>
                        <a:t>hiaɹ</a:t>
                      </a:r>
                      <a:r>
                        <a:rPr lang="en-US" sz="1400" dirty="0">
                          <a:effectLst/>
                        </a:rPr>
                        <a:t>/ instead of /</a:t>
                      </a:r>
                      <a:r>
                        <a:rPr lang="en-US" sz="1400" dirty="0" err="1">
                          <a:effectLst/>
                        </a:rPr>
                        <a:t>hiɹ</a:t>
                      </a:r>
                      <a:r>
                        <a:rPr lang="en-US" sz="1400" dirty="0">
                          <a:effectLst/>
                        </a:rPr>
                        <a:t>/ when pronouncing here</a:t>
                      </a:r>
                      <a:br>
                        <a:rPr lang="en-US" sz="1400" dirty="0">
                          <a:effectLst/>
                        </a:rPr>
                      </a:br>
                      <a:r>
                        <a:rPr lang="en-US" sz="1400" dirty="0">
                          <a:effectLst/>
                        </a:rPr>
                        <a:t>/</a:t>
                      </a:r>
                      <a:r>
                        <a:rPr lang="en-US" sz="1400" dirty="0" err="1">
                          <a:effectLst/>
                        </a:rPr>
                        <a:t>ɛnd</a:t>
                      </a:r>
                      <a:r>
                        <a:rPr lang="en-US" sz="1400" dirty="0">
                          <a:effectLst/>
                        </a:rPr>
                        <a:t>/ instead of /</a:t>
                      </a:r>
                      <a:r>
                        <a:rPr lang="en-US" sz="1400" dirty="0" err="1">
                          <a:effectLst/>
                        </a:rPr>
                        <a:t>ɑnd</a:t>
                      </a:r>
                      <a:r>
                        <a:rPr lang="en-US" sz="1400" dirty="0">
                          <a:effectLst/>
                        </a:rPr>
                        <a:t>/ when Nana pronounces and </a:t>
                      </a:r>
                      <a:br>
                        <a:rPr lang="en-US" sz="1400" dirty="0">
                          <a:effectLst/>
                        </a:rPr>
                      </a:br>
                      <a:r>
                        <a:rPr lang="en-US" sz="1400" dirty="0">
                          <a:effectLst/>
                        </a:rPr>
                        <a:t>full /</a:t>
                      </a:r>
                      <a:r>
                        <a:rPr lang="en-US" sz="1400" dirty="0" err="1">
                          <a:effectLst/>
                        </a:rPr>
                        <a:t>ɛ</a:t>
                      </a:r>
                      <a:r>
                        <a:rPr lang="en-US" sz="1400" dirty="0">
                          <a:effectLst/>
                        </a:rPr>
                        <a:t>/ instead of reduced /</a:t>
                      </a:r>
                      <a:r>
                        <a:rPr lang="en-US" sz="1400" dirty="0" err="1">
                          <a:effectLst/>
                        </a:rPr>
                        <a:t>ə</a:t>
                      </a:r>
                      <a:r>
                        <a:rPr lang="en-US" sz="1400" dirty="0">
                          <a:effectLst/>
                        </a:rPr>
                        <a:t>/ in worker</a:t>
                      </a:r>
                      <a:br>
                        <a:rPr lang="en-US" sz="1400" dirty="0">
                          <a:effectLst/>
                        </a:rPr>
                      </a:br>
                      <a:r>
                        <a:rPr lang="en-US" sz="1400" dirty="0">
                          <a:effectLst/>
                        </a:rPr>
                        <a:t>Nana pronounces the reduced vowels /</a:t>
                      </a:r>
                      <a:r>
                        <a:rPr lang="en-US" sz="1400" dirty="0" err="1">
                          <a:effectLst/>
                        </a:rPr>
                        <a:t>ə</a:t>
                      </a:r>
                      <a:r>
                        <a:rPr lang="en-US" sz="1400" dirty="0">
                          <a:effectLst/>
                        </a:rPr>
                        <a:t>/ as full vowels, as in /’</a:t>
                      </a:r>
                      <a:r>
                        <a:rPr lang="en-US" sz="1400" dirty="0" err="1">
                          <a:effectLst/>
                        </a:rPr>
                        <a:t>evɹiθiŋ</a:t>
                      </a:r>
                      <a:r>
                        <a:rPr lang="en-US" sz="1400" dirty="0">
                          <a:effectLst/>
                        </a:rPr>
                        <a:t>/.</a:t>
                      </a:r>
                      <a:br>
                        <a:rPr lang="en-US" sz="1400" dirty="0">
                          <a:effectLst/>
                        </a:rPr>
                      </a:br>
                      <a:r>
                        <a:rPr lang="en-US" sz="1400" dirty="0">
                          <a:effectLst/>
                        </a:rPr>
                        <a:t>Nana inserts reduced vowels /</a:t>
                      </a:r>
                      <a:r>
                        <a:rPr lang="en-US" sz="1400" dirty="0" err="1">
                          <a:effectLst/>
                        </a:rPr>
                        <a:t>ə</a:t>
                      </a:r>
                      <a:r>
                        <a:rPr lang="en-US" sz="1400" dirty="0">
                          <a:effectLst/>
                        </a:rPr>
                        <a:t>/in the words that begin with two consonants (diagraphs). </a:t>
                      </a:r>
                    </a:p>
                    <a:p>
                      <a:pPr marL="0" marR="0">
                        <a:lnSpc>
                          <a:spcPct val="115000"/>
                        </a:lnSpc>
                        <a:spcBef>
                          <a:spcPts val="0"/>
                        </a:spcBef>
                        <a:spcAft>
                          <a:spcPts val="0"/>
                        </a:spcAft>
                      </a:pPr>
                      <a:r>
                        <a:rPr lang="en-US" sz="1400" dirty="0">
                          <a:effectLst/>
                        </a:rPr>
                        <a:t> </a:t>
                      </a:r>
                    </a:p>
                    <a:p>
                      <a:pPr marL="0" marR="0">
                        <a:lnSpc>
                          <a:spcPct val="115000"/>
                        </a:lnSpc>
                        <a:spcBef>
                          <a:spcPts val="0"/>
                        </a:spcBef>
                        <a:spcAft>
                          <a:spcPts val="0"/>
                        </a:spcAft>
                      </a:pPr>
                      <a:r>
                        <a:rPr lang="en-US" sz="300" dirty="0">
                          <a:effectLst/>
                        </a:rPr>
                        <a:t> </a:t>
                      </a:r>
                    </a:p>
                    <a:p>
                      <a:pPr marL="0" marR="0">
                        <a:lnSpc>
                          <a:spcPct val="115000"/>
                        </a:lnSpc>
                        <a:spcBef>
                          <a:spcPts val="0"/>
                        </a:spcBef>
                        <a:spcAft>
                          <a:spcPts val="0"/>
                        </a:spcAft>
                      </a:pPr>
                      <a:r>
                        <a:rPr lang="en-US" sz="300" dirty="0">
                          <a:effectLst/>
                        </a:rPr>
                        <a:t> </a:t>
                      </a:r>
                    </a:p>
                    <a:p>
                      <a:pPr marL="0" marR="0" algn="ctr">
                        <a:lnSpc>
                          <a:spcPct val="115000"/>
                        </a:lnSpc>
                        <a:spcBef>
                          <a:spcPts val="0"/>
                        </a:spcBef>
                        <a:spcAft>
                          <a:spcPts val="0"/>
                        </a:spcAft>
                      </a:pPr>
                      <a:r>
                        <a:rPr lang="en-US" sz="400" u="none" strike="noStrike" dirty="0">
                          <a:effectLst/>
                        </a:rPr>
                        <a:t> </a:t>
                      </a:r>
                      <a:endParaRPr lang="en-US" sz="300" dirty="0">
                        <a:effectLst/>
                      </a:endParaRPr>
                    </a:p>
                    <a:p>
                      <a:pPr marL="0" marR="0" algn="ctr">
                        <a:lnSpc>
                          <a:spcPct val="115000"/>
                        </a:lnSpc>
                        <a:spcBef>
                          <a:spcPts val="0"/>
                        </a:spcBef>
                        <a:spcAft>
                          <a:spcPts val="0"/>
                        </a:spcAft>
                      </a:pPr>
                      <a:r>
                        <a:rPr lang="en-US" sz="400" u="none" strike="noStrike" dirty="0">
                          <a:effectLst/>
                        </a:rPr>
                        <a:t> </a:t>
                      </a:r>
                      <a:endParaRPr lang="en-US" sz="300" dirty="0">
                        <a:effectLst/>
                      </a:endParaRPr>
                    </a:p>
                    <a:p>
                      <a:pPr marL="0" marR="0" algn="ctr">
                        <a:lnSpc>
                          <a:spcPct val="115000"/>
                        </a:lnSpc>
                        <a:spcBef>
                          <a:spcPts val="0"/>
                        </a:spcBef>
                        <a:spcAft>
                          <a:spcPts val="0"/>
                        </a:spcAft>
                      </a:pPr>
                      <a:r>
                        <a:rPr lang="en-US" sz="400" u="none" strike="noStrike" dirty="0">
                          <a:effectLst/>
                        </a:rPr>
                        <a:t> </a:t>
                      </a:r>
                      <a:endParaRPr lang="en-US" sz="300" dirty="0">
                        <a:effectLst/>
                        <a:latin typeface="Arial" panose="020B0604020202020204" pitchFamily="34" charset="0"/>
                        <a:ea typeface="Arial" panose="020B0604020202020204" pitchFamily="34" charset="0"/>
                      </a:endParaRPr>
                    </a:p>
                  </a:txBody>
                  <a:tcPr marL="21392" marR="21392" marT="0" marB="0"/>
                </a:tc>
                <a:extLst>
                  <a:ext uri="{0D108BD9-81ED-4DB2-BD59-A6C34878D82A}">
                    <a16:rowId xmlns:a16="http://schemas.microsoft.com/office/drawing/2014/main" val="3950291058"/>
                  </a:ext>
                </a:extLst>
              </a:tr>
            </a:tbl>
          </a:graphicData>
        </a:graphic>
      </p:graphicFrame>
      <p:sp>
        <p:nvSpPr>
          <p:cNvPr id="5" name="Rectangle 4">
            <a:extLst>
              <a:ext uri="{FF2B5EF4-FFF2-40B4-BE49-F238E27FC236}">
                <a16:creationId xmlns:a16="http://schemas.microsoft.com/office/drawing/2014/main" id="{F8DBEB62-481B-0B47-8AA9-7423E31A7061}"/>
              </a:ext>
            </a:extLst>
          </p:cNvPr>
          <p:cNvSpPr/>
          <p:nvPr/>
        </p:nvSpPr>
        <p:spPr>
          <a:xfrm>
            <a:off x="1000626" y="6400129"/>
            <a:ext cx="10190747" cy="369332"/>
          </a:xfrm>
          <a:prstGeom prst="rect">
            <a:avLst/>
          </a:prstGeom>
          <a:gradFill flip="none" rotWithShape="1">
            <a:gsLst>
              <a:gs pos="0">
                <a:schemeClr val="accent2">
                  <a:lumMod val="60000"/>
                  <a:lumOff val="40000"/>
                  <a:tint val="66000"/>
                  <a:satMod val="160000"/>
                </a:schemeClr>
              </a:gs>
              <a:gs pos="50000">
                <a:schemeClr val="accent2">
                  <a:lumMod val="60000"/>
                  <a:lumOff val="40000"/>
                  <a:tint val="44500"/>
                  <a:satMod val="160000"/>
                </a:schemeClr>
              </a:gs>
              <a:gs pos="100000">
                <a:schemeClr val="accent2">
                  <a:lumMod val="60000"/>
                  <a:lumOff val="40000"/>
                  <a:tint val="23500"/>
                  <a:satMod val="160000"/>
                </a:schemeClr>
              </a:gs>
            </a:gsLst>
            <a:lin ang="5400000" scaled="1"/>
            <a:tileRect/>
          </a:gradFill>
        </p:spPr>
        <p:txBody>
          <a:bodyPr wrap="square">
            <a:spAutoFit/>
          </a:bodyPr>
          <a:lstStyle/>
          <a:p>
            <a:pPr algn="ctr"/>
            <a:r>
              <a:rPr lang="es-ES_tradnl" dirty="0"/>
              <a:t>Debilidades segmentales (pronunciación de segmentos como consonantes y vocales) </a:t>
            </a:r>
          </a:p>
        </p:txBody>
      </p:sp>
    </p:spTree>
    <p:extLst>
      <p:ext uri="{BB962C8B-B14F-4D97-AF65-F5344CB8AC3E}">
        <p14:creationId xmlns:p14="http://schemas.microsoft.com/office/powerpoint/2010/main" val="34140830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F75DEA-A697-9E48-8FBA-DADFF0A17B9C}"/>
              </a:ext>
            </a:extLst>
          </p:cNvPr>
          <p:cNvSpPr/>
          <p:nvPr/>
        </p:nvSpPr>
        <p:spPr>
          <a:xfrm>
            <a:off x="2476500" y="1859339"/>
            <a:ext cx="7239000" cy="3139321"/>
          </a:xfrm>
          <a:prstGeom prst="rect">
            <a:avLst/>
          </a:prstGeom>
          <a:gradFill flip="none" rotWithShape="1">
            <a:gsLst>
              <a:gs pos="0">
                <a:schemeClr val="accent2">
                  <a:lumMod val="60000"/>
                  <a:lumOff val="40000"/>
                  <a:tint val="66000"/>
                  <a:satMod val="160000"/>
                </a:schemeClr>
              </a:gs>
              <a:gs pos="50000">
                <a:schemeClr val="accent2">
                  <a:lumMod val="60000"/>
                  <a:lumOff val="40000"/>
                  <a:tint val="44500"/>
                  <a:satMod val="160000"/>
                </a:schemeClr>
              </a:gs>
              <a:gs pos="100000">
                <a:schemeClr val="accent2">
                  <a:lumMod val="60000"/>
                  <a:lumOff val="40000"/>
                  <a:tint val="23500"/>
                  <a:satMod val="160000"/>
                </a:schemeClr>
              </a:gs>
            </a:gsLst>
            <a:lin ang="10800000" scaled="1"/>
            <a:tileRect/>
          </a:gradFill>
        </p:spPr>
        <p:txBody>
          <a:bodyPr wrap="square">
            <a:spAutoFit/>
          </a:bodyPr>
          <a:lstStyle/>
          <a:p>
            <a:pPr marL="342900" indent="-342900">
              <a:buAutoNum type="arabicPeriod" startAt="4"/>
            </a:pPr>
            <a:r>
              <a:rPr lang="es-ES_tradnl" b="1" dirty="0"/>
              <a:t>Notas especializadas para profesores. </a:t>
            </a:r>
            <a:br>
              <a:rPr lang="es-ES_tradnl" dirty="0"/>
            </a:br>
            <a:r>
              <a:rPr lang="es-ES_tradnl" dirty="0"/>
              <a:t>Esta sección contiene lenguaje especializado que puede ser entendido con facilidad por un profesor con conocimientos lingüísticos. Dichas notas constan de dos secciones que pueden ser utilizadas como elementos de partida para tutorías o clases privadas. La primera parte utiliza las convenciones del Alfabeto Fonético Internacional (IPA por sus siglas en inglés) para describir con precisión las debilidades en la pronunciación de consonantes y vocales. La segunda parte se denomina </a:t>
            </a:r>
            <a:r>
              <a:rPr lang="es-ES_tradnl" i="1" dirty="0"/>
              <a:t>gramática interlingual </a:t>
            </a:r>
            <a:r>
              <a:rPr lang="es-ES_tradnl" dirty="0"/>
              <a:t>y es de carácter croslingüístico ya que describe patrones lingüísticos propios del Español que interfieren en la expresión oral de los contenidos en inglés de la muestra. </a:t>
            </a:r>
          </a:p>
        </p:txBody>
      </p:sp>
    </p:spTree>
    <p:extLst>
      <p:ext uri="{BB962C8B-B14F-4D97-AF65-F5344CB8AC3E}">
        <p14:creationId xmlns:p14="http://schemas.microsoft.com/office/powerpoint/2010/main" val="3017070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9640BA-2DA9-0E4C-A80D-07BF932DEB0E}"/>
              </a:ext>
            </a:extLst>
          </p:cNvPr>
          <p:cNvSpPr/>
          <p:nvPr/>
        </p:nvSpPr>
        <p:spPr>
          <a:xfrm>
            <a:off x="124326" y="85909"/>
            <a:ext cx="12067674" cy="369332"/>
          </a:xfrm>
          <a:prstGeom prst="rect">
            <a:avLst/>
          </a:prstGeom>
        </p:spPr>
        <p:txBody>
          <a:bodyPr wrap="square">
            <a:spAutoFit/>
          </a:bodyPr>
          <a:lstStyle/>
          <a:p>
            <a:r>
              <a:rPr lang="es-ES_tradnl" dirty="0"/>
              <a:t>Descripción de patrones segmentales utilizando el Alfabeto Fonético Internacional</a:t>
            </a:r>
          </a:p>
        </p:txBody>
      </p:sp>
      <p:graphicFrame>
        <p:nvGraphicFramePr>
          <p:cNvPr id="5" name="Table 4">
            <a:extLst>
              <a:ext uri="{FF2B5EF4-FFF2-40B4-BE49-F238E27FC236}">
                <a16:creationId xmlns:a16="http://schemas.microsoft.com/office/drawing/2014/main" id="{E4E8DE87-9EE9-0941-8E5A-F542F4DC8682}"/>
              </a:ext>
            </a:extLst>
          </p:cNvPr>
          <p:cNvGraphicFramePr>
            <a:graphicFrameLocks noGrp="1"/>
          </p:cNvGraphicFramePr>
          <p:nvPr>
            <p:extLst>
              <p:ext uri="{D42A27DB-BD31-4B8C-83A1-F6EECF244321}">
                <p14:modId xmlns:p14="http://schemas.microsoft.com/office/powerpoint/2010/main" val="1738543139"/>
              </p:ext>
            </p:extLst>
          </p:nvPr>
        </p:nvGraphicFramePr>
        <p:xfrm>
          <a:off x="199124" y="470731"/>
          <a:ext cx="11827776" cy="6301360"/>
        </p:xfrm>
        <a:graphic>
          <a:graphicData uri="http://schemas.openxmlformats.org/drawingml/2006/table">
            <a:tbl>
              <a:tblPr>
                <a:tableStyleId>{5C22544A-7EE6-4342-B048-85BDC9FD1C3A}</a:tableStyleId>
              </a:tblPr>
              <a:tblGrid>
                <a:gridCol w="1413776">
                  <a:extLst>
                    <a:ext uri="{9D8B030D-6E8A-4147-A177-3AD203B41FA5}">
                      <a16:colId xmlns:a16="http://schemas.microsoft.com/office/drawing/2014/main" val="2658100555"/>
                    </a:ext>
                  </a:extLst>
                </a:gridCol>
                <a:gridCol w="10414000">
                  <a:extLst>
                    <a:ext uri="{9D8B030D-6E8A-4147-A177-3AD203B41FA5}">
                      <a16:colId xmlns:a16="http://schemas.microsoft.com/office/drawing/2014/main" val="444776866"/>
                    </a:ext>
                  </a:extLst>
                </a:gridCol>
              </a:tblGrid>
              <a:tr h="6301360">
                <a:tc>
                  <a:txBody>
                    <a:bodyPr/>
                    <a:lstStyle/>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Substitutes a thrilled /r/ for the English /r/</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Pronounces /</a:t>
                      </a:r>
                      <a:r>
                        <a:rPr lang="en-US" sz="900" dirty="0" err="1">
                          <a:effectLst/>
                        </a:rPr>
                        <a:t>θ</a:t>
                      </a:r>
                      <a:r>
                        <a:rPr lang="en-US" sz="900" dirty="0">
                          <a:effectLst/>
                        </a:rPr>
                        <a:t>/ as /t/.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endParaRPr lang="en-US" sz="900" dirty="0">
                        <a:effectLst/>
                      </a:endParaRPr>
                    </a:p>
                    <a:p>
                      <a:pPr marL="0" marR="0">
                        <a:lnSpc>
                          <a:spcPct val="115000"/>
                        </a:lnSpc>
                        <a:spcBef>
                          <a:spcPts val="0"/>
                        </a:spcBef>
                        <a:spcAft>
                          <a:spcPts val="0"/>
                        </a:spcAft>
                      </a:pPr>
                      <a:endParaRPr lang="en-US" sz="900" dirty="0">
                        <a:effectLst/>
                      </a:endParaRPr>
                    </a:p>
                    <a:p>
                      <a:pPr marL="0" marR="0">
                        <a:lnSpc>
                          <a:spcPct val="115000"/>
                        </a:lnSpc>
                        <a:spcBef>
                          <a:spcPts val="0"/>
                        </a:spcBef>
                        <a:spcAft>
                          <a:spcPts val="0"/>
                        </a:spcAft>
                      </a:pPr>
                      <a:r>
                        <a:rPr lang="en-US" sz="900" dirty="0">
                          <a:effectLst/>
                        </a:rPr>
                        <a:t>Pronounces /v/ as /b/.</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endParaRPr lang="en-US" sz="900" dirty="0">
                        <a:effectLst/>
                      </a:endParaRPr>
                    </a:p>
                    <a:p>
                      <a:pPr marL="0" marR="0">
                        <a:lnSpc>
                          <a:spcPct val="115000"/>
                        </a:lnSpc>
                        <a:spcBef>
                          <a:spcPts val="0"/>
                        </a:spcBef>
                        <a:spcAft>
                          <a:spcPts val="0"/>
                        </a:spcAft>
                      </a:pPr>
                      <a:endParaRPr lang="en-US" sz="900" dirty="0">
                        <a:effectLst/>
                      </a:endParaRPr>
                    </a:p>
                    <a:p>
                      <a:pPr marL="0" marR="0">
                        <a:lnSpc>
                          <a:spcPct val="115000"/>
                        </a:lnSpc>
                        <a:spcBef>
                          <a:spcPts val="0"/>
                        </a:spcBef>
                        <a:spcAft>
                          <a:spcPts val="0"/>
                        </a:spcAft>
                      </a:pPr>
                      <a:endParaRPr lang="en-US" sz="900" dirty="0">
                        <a:effectLst/>
                      </a:endParaRPr>
                    </a:p>
                    <a:p>
                      <a:pPr marL="0" marR="0">
                        <a:lnSpc>
                          <a:spcPct val="115000"/>
                        </a:lnSpc>
                        <a:spcBef>
                          <a:spcPts val="0"/>
                        </a:spcBef>
                        <a:spcAft>
                          <a:spcPts val="0"/>
                        </a:spcAft>
                      </a:pPr>
                      <a:r>
                        <a:rPr lang="en-US" sz="900" dirty="0">
                          <a:effectLst/>
                        </a:rPr>
                        <a:t>Omits final stop constants such as /t/ and final fricative /s/.  Omits /t/ when paired with final /s/, or substitutes with /s/.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a:t>
                      </a:r>
                      <a:r>
                        <a:rPr lang="en-US" sz="900" dirty="0" err="1">
                          <a:effectLst/>
                        </a:rPr>
                        <a:t>tʃ</a:t>
                      </a:r>
                      <a:r>
                        <a:rPr lang="en-US" sz="900" dirty="0">
                          <a:effectLst/>
                        </a:rPr>
                        <a:t>/ for /</a:t>
                      </a:r>
                      <a:r>
                        <a:rPr lang="en-US" sz="900" dirty="0" err="1">
                          <a:effectLst/>
                        </a:rPr>
                        <a:t>ʃ</a:t>
                      </a:r>
                      <a:r>
                        <a:rPr lang="en-US" sz="900" dirty="0">
                          <a:effectLst/>
                        </a:rPr>
                        <a:t>/</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Omits final sound /g/ and changes /n/ to /</a:t>
                      </a:r>
                      <a:r>
                        <a:rPr lang="en-US" sz="900" dirty="0" err="1">
                          <a:effectLst/>
                        </a:rPr>
                        <a:t>ŋ</a:t>
                      </a:r>
                      <a:r>
                        <a:rPr lang="en-US" sz="900" dirty="0">
                          <a:effectLst/>
                        </a:rPr>
                        <a:t>/</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endParaRPr lang="en-US" sz="900" dirty="0">
                        <a:effectLst/>
                      </a:endParaRPr>
                    </a:p>
                    <a:p>
                      <a:pPr marL="0" marR="0">
                        <a:lnSpc>
                          <a:spcPct val="115000"/>
                        </a:lnSpc>
                        <a:spcBef>
                          <a:spcPts val="0"/>
                        </a:spcBef>
                        <a:spcAft>
                          <a:spcPts val="0"/>
                        </a:spcAft>
                      </a:pPr>
                      <a:r>
                        <a:rPr lang="en-US" sz="900" dirty="0">
                          <a:effectLst/>
                        </a:rPr>
                        <a:t>Pronounces /j/ strongly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endParaRPr lang="en-US" sz="900" dirty="0">
                        <a:effectLst/>
                      </a:endParaRPr>
                    </a:p>
                    <a:p>
                      <a:pPr marL="0" marR="0">
                        <a:lnSpc>
                          <a:spcPct val="115000"/>
                        </a:lnSpc>
                        <a:spcBef>
                          <a:spcPts val="0"/>
                        </a:spcBef>
                        <a:spcAft>
                          <a:spcPts val="0"/>
                        </a:spcAft>
                      </a:pPr>
                      <a:r>
                        <a:rPr lang="en-US" sz="900" dirty="0">
                          <a:effectLst/>
                        </a:rPr>
                        <a:t>/</a:t>
                      </a:r>
                      <a:r>
                        <a:rPr lang="en-US" sz="900" dirty="0" err="1">
                          <a:effectLst/>
                        </a:rPr>
                        <a:t>i</a:t>
                      </a:r>
                      <a:r>
                        <a:rPr lang="en-US" sz="900" dirty="0">
                          <a:effectLst/>
                        </a:rPr>
                        <a:t>/ vs. /I/ </a:t>
                      </a:r>
                    </a:p>
                    <a:p>
                      <a:pPr marL="0" marR="0">
                        <a:lnSpc>
                          <a:spcPct val="115000"/>
                        </a:lnSpc>
                        <a:spcBef>
                          <a:spcPts val="0"/>
                        </a:spcBef>
                        <a:spcAft>
                          <a:spcPts val="0"/>
                        </a:spcAft>
                      </a:pPr>
                      <a:r>
                        <a:rPr lang="en-US" sz="900" dirty="0">
                          <a:effectLst/>
                        </a:rPr>
                        <a:t>-</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br>
                        <a:rPr lang="en-US" sz="900" dirty="0">
                          <a:effectLst/>
                        </a:rPr>
                      </a:br>
                      <a:r>
                        <a:rPr lang="en-US" sz="900" dirty="0">
                          <a:effectLst/>
                        </a:rPr>
                        <a:t>Substitutes /n/ with /m/ and /</a:t>
                      </a:r>
                      <a:r>
                        <a:rPr lang="en-US" sz="900" dirty="0" err="1">
                          <a:effectLst/>
                        </a:rPr>
                        <a:t>ŋ</a:t>
                      </a:r>
                      <a:r>
                        <a:rPr lang="en-US" sz="900" dirty="0">
                          <a:effectLst/>
                        </a:rPr>
                        <a:t>/</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br>
                        <a:rPr lang="en-US" sz="900" dirty="0">
                          <a:effectLst/>
                        </a:rPr>
                      </a:br>
                      <a:r>
                        <a:rPr lang="en-US" sz="900" dirty="0">
                          <a:effectLst/>
                        </a:rPr>
                        <a:t>/f/ is pronounced like /v/ in the word “for?</a:t>
                      </a:r>
                      <a:endParaRPr lang="en-US" sz="900" dirty="0">
                        <a:effectLst/>
                        <a:latin typeface="Arial" panose="020B0604020202020204" pitchFamily="34" charset="0"/>
                        <a:ea typeface="Arial" panose="020B0604020202020204" pitchFamily="34" charset="0"/>
                      </a:endParaRPr>
                    </a:p>
                  </a:txBody>
                  <a:tcPr marL="24323" marR="24323" marT="0" marB="0"/>
                </a:tc>
                <a:tc>
                  <a:txBody>
                    <a:bodyPr/>
                    <a:lstStyle/>
                    <a:p>
                      <a:pPr marL="0" marR="0">
                        <a:lnSpc>
                          <a:spcPct val="115000"/>
                        </a:lnSpc>
                        <a:spcBef>
                          <a:spcPts val="0"/>
                        </a:spcBef>
                        <a:spcAft>
                          <a:spcPts val="0"/>
                        </a:spcAft>
                      </a:pPr>
                      <a:br>
                        <a:rPr lang="en-US" sz="900" dirty="0">
                          <a:effectLst/>
                        </a:rPr>
                      </a:br>
                      <a:r>
                        <a:rPr lang="en-US" sz="900" dirty="0">
                          <a:effectLst/>
                        </a:rPr>
                        <a:t>The commonly thrilled /r/ in Spanish replaced the liquid, voiced, alveolar /</a:t>
                      </a:r>
                      <a:r>
                        <a:rPr lang="en-US" sz="900" dirty="0" err="1">
                          <a:effectLst/>
                        </a:rPr>
                        <a:t>ɹ</a:t>
                      </a:r>
                      <a:r>
                        <a:rPr lang="en-US" sz="900" dirty="0">
                          <a:effectLst/>
                        </a:rPr>
                        <a:t>/ in words like “year.” This is a common issue with Spanish speakers learning English because Spanish uses a thrilled /r/ even though it is spelled the same as the </a:t>
                      </a:r>
                      <a:r>
                        <a:rPr lang="en-US" sz="900" dirty="0" err="1">
                          <a:effectLst/>
                        </a:rPr>
                        <a:t>spanish</a:t>
                      </a:r>
                      <a:r>
                        <a:rPr lang="en-US" sz="900" dirty="0">
                          <a:effectLst/>
                        </a:rPr>
                        <a:t> /</a:t>
                      </a:r>
                      <a:r>
                        <a:rPr lang="en-US" sz="900" dirty="0" err="1">
                          <a:effectLst/>
                        </a:rPr>
                        <a:t>ɹ</a:t>
                      </a:r>
                      <a:r>
                        <a:rPr lang="en-US" sz="900" dirty="0">
                          <a:effectLst/>
                        </a:rPr>
                        <a:t>/. It is important to correct this issue so students can learn to differentiate between the Spanish and English /r/.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The fricative, voiceless, interdental sound /</a:t>
                      </a:r>
                      <a:r>
                        <a:rPr lang="en-US" sz="900" dirty="0" err="1">
                          <a:effectLst/>
                        </a:rPr>
                        <a:t>θ</a:t>
                      </a:r>
                      <a:r>
                        <a:rPr lang="en-US" sz="900" dirty="0">
                          <a:effectLst/>
                        </a:rPr>
                        <a:t>/ is commonly pronounced as the stop, voiceless, alveolar sound /t/ when saying words such as “them,” “with,” “this,” and “that.” This is a common mistake for Spanish speakers when they are speaking English. Spanish speakers are used to pronouncing words exactly like they are spelled, and have difficulty with the /</a:t>
                      </a:r>
                      <a:r>
                        <a:rPr lang="en-US" sz="900" dirty="0" err="1">
                          <a:effectLst/>
                        </a:rPr>
                        <a:t>θ</a:t>
                      </a:r>
                      <a:r>
                        <a:rPr lang="en-US" sz="900" dirty="0">
                          <a:effectLst/>
                        </a:rPr>
                        <a:t>/ sound. Therefore, the /</a:t>
                      </a:r>
                      <a:r>
                        <a:rPr lang="en-US" sz="900" dirty="0" err="1">
                          <a:effectLst/>
                        </a:rPr>
                        <a:t>θ</a:t>
                      </a:r>
                      <a:r>
                        <a:rPr lang="en-US" sz="900" dirty="0">
                          <a:effectLst/>
                        </a:rPr>
                        <a:t>/ is often replaced with /t/. Even though Nana pronounces it correctly at times, like when she says “thank you” at the end, it is a common problem throughout her speech. It is important to fix this problem so Nana is clearer when she speaks so the meanings do not get confused.</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The fricative, voiced, labiodental /v/ is commonly pronounced as stop, voiced, bilabial /b/ in words such as “inventory” and “very.” This is common for native Spanish speakers because they only have one sound in the area of /b/ and /v/, which causes them to be pronounced the same even when speaking English. It is important to correct this because it can cause confusion in words. For example, meanings can be altered when pronouncing vial versus </a:t>
                      </a:r>
                      <a:r>
                        <a:rPr lang="en-US" sz="900" dirty="0" err="1">
                          <a:effectLst/>
                        </a:rPr>
                        <a:t>bial</a:t>
                      </a:r>
                      <a:r>
                        <a:rPr lang="en-US" sz="900" dirty="0">
                          <a:effectLst/>
                        </a:rPr>
                        <a:t>.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endParaRPr lang="en-US" sz="900" dirty="0">
                        <a:effectLst/>
                      </a:endParaRPr>
                    </a:p>
                    <a:p>
                      <a:pPr marL="0" marR="0">
                        <a:lnSpc>
                          <a:spcPct val="115000"/>
                        </a:lnSpc>
                        <a:spcBef>
                          <a:spcPts val="0"/>
                        </a:spcBef>
                        <a:spcAft>
                          <a:spcPts val="0"/>
                        </a:spcAft>
                      </a:pPr>
                      <a:r>
                        <a:rPr lang="en-US" sz="900" dirty="0">
                          <a:effectLst/>
                        </a:rPr>
                        <a:t>The voiceless, stop, alveolar /t/ and the fricative, voiceless, alveolar /s/ are omitted at the end of some words like “first” and “states.” This is common for Spanish speakers, especially to pronounce words like “first” as “furs” and “Different” as “difference.” This happens because word-final voiced pones and voiceless alveolar are uncommon in Spanish, so these speakers will often substitute or omit them.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endParaRPr lang="en-US" sz="900" dirty="0">
                        <a:effectLst/>
                      </a:endParaRPr>
                    </a:p>
                    <a:p>
                      <a:pPr marL="0" marR="0">
                        <a:lnSpc>
                          <a:spcPct val="115000"/>
                        </a:lnSpc>
                        <a:spcBef>
                          <a:spcPts val="0"/>
                        </a:spcBef>
                        <a:spcAft>
                          <a:spcPts val="0"/>
                        </a:spcAft>
                      </a:pPr>
                      <a:br>
                        <a:rPr lang="en-US" sz="900" dirty="0">
                          <a:effectLst/>
                        </a:rPr>
                      </a:br>
                      <a:r>
                        <a:rPr lang="en-US" sz="900" dirty="0">
                          <a:effectLst/>
                        </a:rPr>
                        <a:t>[</a:t>
                      </a:r>
                      <a:r>
                        <a:rPr lang="en-US" sz="900" dirty="0" err="1">
                          <a:effectLst/>
                        </a:rPr>
                        <a:t>tʃ</a:t>
                      </a:r>
                      <a:r>
                        <a:rPr lang="en-US" sz="900" dirty="0">
                          <a:effectLst/>
                        </a:rPr>
                        <a:t>] is a voiceless, alveopalatal, affricate constantly being pronounced as [</a:t>
                      </a:r>
                      <a:r>
                        <a:rPr lang="en-US" sz="900" dirty="0" err="1">
                          <a:effectLst/>
                        </a:rPr>
                        <a:t>ʃ</a:t>
                      </a:r>
                      <a:r>
                        <a:rPr lang="en-US" sz="900" dirty="0">
                          <a:effectLst/>
                        </a:rPr>
                        <a:t>] which is voiceless postalveolar fricative. This happens when Nana says dishwasher and turns the </a:t>
                      </a:r>
                      <a:r>
                        <a:rPr lang="en-US" sz="900" dirty="0" err="1">
                          <a:effectLst/>
                        </a:rPr>
                        <a:t>sh</a:t>
                      </a:r>
                      <a:r>
                        <a:rPr lang="en-US" sz="900" dirty="0">
                          <a:effectLst/>
                        </a:rPr>
                        <a:t> in to a </a:t>
                      </a:r>
                      <a:r>
                        <a:rPr lang="en-US" sz="900" dirty="0" err="1">
                          <a:effectLst/>
                        </a:rPr>
                        <a:t>ch</a:t>
                      </a:r>
                      <a:r>
                        <a:rPr lang="en-US" sz="900" dirty="0">
                          <a:effectLst/>
                        </a:rPr>
                        <a:t> in the English language.</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The nasal, voiced, alveolar /n/ substitutes for the nasal, voiced, velar /</a:t>
                      </a:r>
                      <a:r>
                        <a:rPr lang="en-US" sz="900" dirty="0" err="1">
                          <a:effectLst/>
                        </a:rPr>
                        <a:t>ŋ</a:t>
                      </a:r>
                      <a:r>
                        <a:rPr lang="en-US" sz="900" dirty="0">
                          <a:effectLst/>
                        </a:rPr>
                        <a:t>/ in words like “cleaning” and “packing.” It is common for Nana to also omit the final stop, voiced, velar /g/ in these words. This is common for Spanish speakers because voiced phones at the end of words are uncommon in Spanish and so these speakers will often have difficulty pronouncing them when speaking English. Additionally, /n/ and /</a:t>
                      </a:r>
                      <a:r>
                        <a:rPr lang="en-US" sz="900" dirty="0" err="1">
                          <a:effectLst/>
                        </a:rPr>
                        <a:t>ŋ</a:t>
                      </a:r>
                      <a:r>
                        <a:rPr lang="en-US" sz="900" dirty="0">
                          <a:effectLst/>
                        </a:rPr>
                        <a:t>/ are </a:t>
                      </a:r>
                      <a:r>
                        <a:rPr lang="en-US" sz="900" dirty="0" err="1">
                          <a:effectLst/>
                        </a:rPr>
                        <a:t>intercha</a:t>
                      </a:r>
                      <a:r>
                        <a:rPr lang="en-US" sz="900" dirty="0">
                          <a:effectLst/>
                        </a:rPr>
                        <a:t> in Spanish and it is important to correct the issue so she does not continue the interchanging of different phones.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The voiced, palatal, glide /j/ is pronounced as a voiced, alveopalatal, affricative /</a:t>
                      </a:r>
                      <a:r>
                        <a:rPr lang="en-US" sz="900" dirty="0" err="1">
                          <a:effectLst/>
                        </a:rPr>
                        <a:t>dʒ</a:t>
                      </a:r>
                      <a:r>
                        <a:rPr lang="en-US" sz="900" dirty="0">
                          <a:effectLst/>
                        </a:rPr>
                        <a:t>/ as in the word “years.” This is also due to her native tongue and is common for Spanish speakers. It is important to correct this so word meanings do not get confused and so she can increase clarity in her speaking.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The highest front /</a:t>
                      </a:r>
                      <a:r>
                        <a:rPr lang="en-US" sz="900" dirty="0" err="1">
                          <a:effectLst/>
                        </a:rPr>
                        <a:t>i</a:t>
                      </a:r>
                      <a:r>
                        <a:rPr lang="en-US" sz="900" dirty="0">
                          <a:effectLst/>
                        </a:rPr>
                        <a:t>/ sound is pronounced as the lower /I/ sound in words like “different” which sounds like “</a:t>
                      </a:r>
                      <a:r>
                        <a:rPr lang="en-US" sz="900" dirty="0" err="1">
                          <a:effectLst/>
                        </a:rPr>
                        <a:t>deeferent</a:t>
                      </a:r>
                      <a:r>
                        <a:rPr lang="en-US" sz="900" dirty="0">
                          <a:effectLst/>
                        </a:rPr>
                        <a:t>.” This is a common mistake for Spanish speakers because they are pronouncing the “</a:t>
                      </a:r>
                      <a:r>
                        <a:rPr lang="en-US" sz="900" dirty="0" err="1">
                          <a:effectLst/>
                        </a:rPr>
                        <a:t>i</a:t>
                      </a:r>
                      <a:r>
                        <a:rPr lang="en-US" sz="900" dirty="0">
                          <a:effectLst/>
                        </a:rPr>
                        <a:t>” as they would in Spanish. Spanish vowels only have 5 distinct sounders versus the 12 sound variations vowels can have in English. It is important to correct this issue to offer clarity in her speaking and to help them with tongue positioning in order to properly pronounce words and not confuse words’ meanings. </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The nasal, voiced, bilabial /m/ and nasal, voiced, velar /</a:t>
                      </a:r>
                      <a:r>
                        <a:rPr lang="en-US" sz="900" dirty="0" err="1">
                          <a:effectLst/>
                        </a:rPr>
                        <a:t>ŋ</a:t>
                      </a:r>
                      <a:r>
                        <a:rPr lang="en-US" sz="900" dirty="0">
                          <a:effectLst/>
                        </a:rPr>
                        <a:t>/ substitutes the nasal, voiced, alveolar /n/ in words like “inventory” which is pronounced like “</a:t>
                      </a:r>
                      <a:r>
                        <a:rPr lang="en-US" sz="900" dirty="0" err="1">
                          <a:effectLst/>
                        </a:rPr>
                        <a:t>imbentory</a:t>
                      </a:r>
                      <a:r>
                        <a:rPr lang="en-US" sz="900" dirty="0">
                          <a:effectLst/>
                        </a:rPr>
                        <a:t>.” This is common for Spanish speakers and a problem caused by Nana’s native tongue. It is important to correct in order to offer clarity in speaking and pronunciation. These nasal phenomes are often interchangeable in Spanish and cause confusion when native Spanish speakers are speaking English.</a:t>
                      </a:r>
                    </a:p>
                    <a:p>
                      <a:pPr marL="0" marR="0">
                        <a:lnSpc>
                          <a:spcPct val="115000"/>
                        </a:lnSpc>
                        <a:spcBef>
                          <a:spcPts val="0"/>
                        </a:spcBef>
                        <a:spcAft>
                          <a:spcPts val="0"/>
                        </a:spcAft>
                      </a:pPr>
                      <a:r>
                        <a:rPr lang="en-US" sz="900" dirty="0">
                          <a:effectLst/>
                        </a:rPr>
                        <a:t> </a:t>
                      </a:r>
                    </a:p>
                    <a:p>
                      <a:pPr marL="0" marR="0">
                        <a:lnSpc>
                          <a:spcPct val="115000"/>
                        </a:lnSpc>
                        <a:spcBef>
                          <a:spcPts val="0"/>
                        </a:spcBef>
                        <a:spcAft>
                          <a:spcPts val="0"/>
                        </a:spcAft>
                      </a:pPr>
                      <a:r>
                        <a:rPr lang="en-US" sz="900" dirty="0">
                          <a:effectLst/>
                        </a:rPr>
                        <a:t>The fricative, voiceless, labiodental /f/ is often pronounced as a voiced, fricative, labiodental /v/ in words like “for.” This is a result of Nana being a native Spanish speaker. In </a:t>
                      </a:r>
                      <a:r>
                        <a:rPr lang="en-US" sz="900" dirty="0" err="1">
                          <a:effectLst/>
                        </a:rPr>
                        <a:t>spanish</a:t>
                      </a:r>
                      <a:r>
                        <a:rPr lang="en-US" sz="900" dirty="0">
                          <a:effectLst/>
                        </a:rPr>
                        <a:t> constants in the initial placement are sometimes mispronounced with similar sounding voiced sounds. It is important to correct this in order to increase clarity in speaking.  </a:t>
                      </a:r>
                      <a:endParaRPr lang="en-US" sz="900" dirty="0">
                        <a:effectLst/>
                        <a:latin typeface="Arial" panose="020B0604020202020204" pitchFamily="34" charset="0"/>
                        <a:ea typeface="Arial" panose="020B0604020202020204" pitchFamily="34" charset="0"/>
                      </a:endParaRPr>
                    </a:p>
                  </a:txBody>
                  <a:tcPr marL="24323" marR="24323" marT="0" marB="0"/>
                </a:tc>
                <a:extLst>
                  <a:ext uri="{0D108BD9-81ED-4DB2-BD59-A6C34878D82A}">
                    <a16:rowId xmlns:a16="http://schemas.microsoft.com/office/drawing/2014/main" val="537235574"/>
                  </a:ext>
                </a:extLst>
              </a:tr>
            </a:tbl>
          </a:graphicData>
        </a:graphic>
      </p:graphicFrame>
    </p:spTree>
    <p:extLst>
      <p:ext uri="{BB962C8B-B14F-4D97-AF65-F5344CB8AC3E}">
        <p14:creationId xmlns:p14="http://schemas.microsoft.com/office/powerpoint/2010/main" val="1917916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9640BA-2DA9-0E4C-A80D-07BF932DEB0E}"/>
              </a:ext>
            </a:extLst>
          </p:cNvPr>
          <p:cNvSpPr/>
          <p:nvPr/>
        </p:nvSpPr>
        <p:spPr>
          <a:xfrm>
            <a:off x="124326" y="85909"/>
            <a:ext cx="12067674" cy="369332"/>
          </a:xfrm>
          <a:prstGeom prst="rect">
            <a:avLst/>
          </a:prstGeom>
        </p:spPr>
        <p:txBody>
          <a:bodyPr wrap="square">
            <a:spAutoFit/>
          </a:bodyPr>
          <a:lstStyle/>
          <a:p>
            <a:r>
              <a:rPr lang="es-ES_tradnl" dirty="0"/>
              <a:t>Descripción de patrones lingüísticos propios del Español que interfieren en la expresión oral de los contenidos en inglés.</a:t>
            </a:r>
          </a:p>
        </p:txBody>
      </p:sp>
      <p:graphicFrame>
        <p:nvGraphicFramePr>
          <p:cNvPr id="3" name="Table 2">
            <a:extLst>
              <a:ext uri="{FF2B5EF4-FFF2-40B4-BE49-F238E27FC236}">
                <a16:creationId xmlns:a16="http://schemas.microsoft.com/office/drawing/2014/main" id="{290F5256-6355-0543-AB3B-9ABA8B246D8F}"/>
              </a:ext>
            </a:extLst>
          </p:cNvPr>
          <p:cNvGraphicFramePr>
            <a:graphicFrameLocks noGrp="1"/>
          </p:cNvGraphicFramePr>
          <p:nvPr/>
        </p:nvGraphicFramePr>
        <p:xfrm>
          <a:off x="302794" y="1189168"/>
          <a:ext cx="11586411" cy="5412522"/>
        </p:xfrm>
        <a:graphic>
          <a:graphicData uri="http://schemas.openxmlformats.org/drawingml/2006/table">
            <a:tbl>
              <a:tblPr>
                <a:tableStyleId>{5C22544A-7EE6-4342-B048-85BDC9FD1C3A}</a:tableStyleId>
              </a:tblPr>
              <a:tblGrid>
                <a:gridCol w="709864">
                  <a:extLst>
                    <a:ext uri="{9D8B030D-6E8A-4147-A177-3AD203B41FA5}">
                      <a16:colId xmlns:a16="http://schemas.microsoft.com/office/drawing/2014/main" val="1887300836"/>
                    </a:ext>
                  </a:extLst>
                </a:gridCol>
                <a:gridCol w="10876547">
                  <a:extLst>
                    <a:ext uri="{9D8B030D-6E8A-4147-A177-3AD203B41FA5}">
                      <a16:colId xmlns:a16="http://schemas.microsoft.com/office/drawing/2014/main" val="4036424239"/>
                    </a:ext>
                  </a:extLst>
                </a:gridCol>
              </a:tblGrid>
              <a:tr h="5412522">
                <a:tc>
                  <a:txBody>
                    <a:bodyPr/>
                    <a:lstStyle/>
                    <a:p>
                      <a:pPr marL="0" marR="0">
                        <a:lnSpc>
                          <a:spcPct val="115000"/>
                        </a:lnSpc>
                        <a:spcBef>
                          <a:spcPts val="0"/>
                        </a:spcBef>
                        <a:spcAft>
                          <a:spcPts val="0"/>
                        </a:spcAft>
                      </a:pPr>
                      <a:r>
                        <a:rPr lang="en-US" sz="1200" dirty="0">
                          <a:effectLst/>
                        </a:rPr>
                        <a:t> </a:t>
                      </a:r>
                      <a:endParaRPr lang="en-US" sz="1100" dirty="0">
                        <a:effectLst/>
                      </a:endParaRPr>
                    </a:p>
                    <a:p>
                      <a:pPr marL="0" marR="0" algn="ctr">
                        <a:lnSpc>
                          <a:spcPct val="115000"/>
                        </a:lnSpc>
                        <a:spcBef>
                          <a:spcPts val="0"/>
                        </a:spcBef>
                        <a:spcAft>
                          <a:spcPts val="0"/>
                        </a:spcAft>
                      </a:pPr>
                      <a:r>
                        <a:rPr lang="en-US" sz="1600" dirty="0">
                          <a:effectLst/>
                        </a:rPr>
                        <a:t>GRAMATICA INTERLINGUAL</a:t>
                      </a:r>
                      <a:br>
                        <a:rPr lang="en-US" sz="1200" dirty="0">
                          <a:effectLst/>
                        </a:rPr>
                      </a:br>
                      <a:endParaRPr lang="en-US" sz="1100" dirty="0">
                        <a:effectLst/>
                        <a:latin typeface="Arial" panose="020B0604020202020204" pitchFamily="34" charset="0"/>
                        <a:ea typeface="Arial" panose="020B0604020202020204" pitchFamily="34" charset="0"/>
                      </a:endParaRPr>
                    </a:p>
                  </a:txBody>
                  <a:tcPr marL="67829" marR="67829" marT="0" marB="0" vert="vert270"/>
                </a:tc>
                <a:tc>
                  <a:txBody>
                    <a:bodyPr/>
                    <a:lstStyle/>
                    <a:p>
                      <a:pPr marL="0" marR="0" algn="ctr">
                        <a:lnSpc>
                          <a:spcPct val="115000"/>
                        </a:lnSpc>
                        <a:spcBef>
                          <a:spcPts val="0"/>
                        </a:spcBef>
                        <a:spcAft>
                          <a:spcPts val="0"/>
                        </a:spcAft>
                      </a:pPr>
                      <a:r>
                        <a:rPr lang="en-US" sz="1200" u="none" strike="noStrike" dirty="0">
                          <a:effectLst/>
                        </a:rPr>
                        <a:t> </a:t>
                      </a:r>
                      <a:endParaRPr lang="en-US" sz="1100" dirty="0">
                        <a:effectLst/>
                      </a:endParaRPr>
                    </a:p>
                    <a:p>
                      <a:pPr marL="0" marR="0">
                        <a:lnSpc>
                          <a:spcPct val="115000"/>
                        </a:lnSpc>
                        <a:spcBef>
                          <a:spcPts val="0"/>
                        </a:spcBef>
                        <a:spcAft>
                          <a:spcPts val="0"/>
                        </a:spcAft>
                      </a:pPr>
                      <a:r>
                        <a:rPr lang="en-US" sz="1200" dirty="0">
                          <a:effectLst/>
                        </a:rPr>
                        <a:t>Many of the challenges Nana faced with pronunciation were definitively linked to her native language, Spanish. Nana engages in common Spanish speaking phonetics and grammar like flapping her ‘r’s” pronouncing every vowel with one sound given by the five Spanish vowel sounds, and speaking in syllable timed rhythm. </a:t>
                      </a:r>
                      <a:endParaRPr lang="en-US" sz="1100" dirty="0">
                        <a:effectLst/>
                      </a:endParaRPr>
                    </a:p>
                    <a:p>
                      <a:pPr marL="0" marR="0">
                        <a:lnSpc>
                          <a:spcPct val="115000"/>
                        </a:lnSpc>
                        <a:spcBef>
                          <a:spcPts val="0"/>
                        </a:spcBef>
                        <a:spcAft>
                          <a:spcPts val="0"/>
                        </a:spcAft>
                      </a:pPr>
                      <a:r>
                        <a:rPr lang="en-US" sz="1200" dirty="0">
                          <a:effectLst/>
                        </a:rPr>
                        <a:t>Some grammatical errors also exist in Nana’s verbal speech. </a:t>
                      </a:r>
                      <a:endParaRPr lang="en-US" sz="1100" dirty="0">
                        <a:effectLst/>
                      </a:endParaRPr>
                    </a:p>
                    <a:p>
                      <a:pPr marL="0" marR="0">
                        <a:lnSpc>
                          <a:spcPct val="115000"/>
                        </a:lnSpc>
                        <a:spcBef>
                          <a:spcPts val="0"/>
                        </a:spcBef>
                        <a:spcAft>
                          <a:spcPts val="0"/>
                        </a:spcAft>
                      </a:pPr>
                      <a:r>
                        <a:rPr lang="en-US" sz="1200" dirty="0">
                          <a:effectLst/>
                        </a:rPr>
                        <a:t>“Thank you for invite me to do this exercise.” (utilizes noun “invite” instead of passive verb “inviting”) </a:t>
                      </a:r>
                      <a:endParaRPr lang="en-US" sz="1100" dirty="0">
                        <a:effectLst/>
                      </a:endParaRPr>
                    </a:p>
                    <a:p>
                      <a:pPr marL="0" marR="0">
                        <a:lnSpc>
                          <a:spcPct val="115000"/>
                        </a:lnSpc>
                        <a:spcBef>
                          <a:spcPts val="0"/>
                        </a:spcBef>
                        <a:spcAft>
                          <a:spcPts val="0"/>
                        </a:spcAft>
                      </a:pPr>
                      <a:r>
                        <a:rPr lang="en-US" sz="1200" dirty="0">
                          <a:effectLst/>
                        </a:rPr>
                        <a:t>“...I want to talk something small about me” (In Spanish, words are arranged differently than English and this is more of a direct translation. In English we would say  “I want to talk a little bit about myself.”)</a:t>
                      </a:r>
                      <a:endParaRPr lang="en-US" sz="1100" dirty="0">
                        <a:effectLst/>
                      </a:endParaRPr>
                    </a:p>
                    <a:p>
                      <a:pPr marL="0" marR="0">
                        <a:lnSpc>
                          <a:spcPct val="115000"/>
                        </a:lnSpc>
                        <a:spcBef>
                          <a:spcPts val="0"/>
                        </a:spcBef>
                        <a:spcAft>
                          <a:spcPts val="0"/>
                        </a:spcAft>
                      </a:pPr>
                      <a:r>
                        <a:rPr lang="en-US" sz="1200" dirty="0">
                          <a:effectLst/>
                        </a:rPr>
                        <a:t>“...I’m social worker from the Antioquia </a:t>
                      </a:r>
                      <a:r>
                        <a:rPr lang="en-US" sz="1200" dirty="0" err="1">
                          <a:effectLst/>
                        </a:rPr>
                        <a:t>Unitersity</a:t>
                      </a:r>
                      <a:r>
                        <a:rPr lang="en-US" sz="1200" dirty="0">
                          <a:effectLst/>
                        </a:rPr>
                        <a:t> and I’m </a:t>
                      </a:r>
                      <a:r>
                        <a:rPr lang="en-US" sz="1200" dirty="0" err="1">
                          <a:effectLst/>
                        </a:rPr>
                        <a:t>especialista</a:t>
                      </a:r>
                      <a:r>
                        <a:rPr lang="en-US" sz="1200" dirty="0">
                          <a:effectLst/>
                        </a:rPr>
                        <a:t> in human rights” (Nana leaves out the article “a” in a lot of sentences and uses Spanish word for specialist.)</a:t>
                      </a:r>
                      <a:endParaRPr lang="en-US" sz="1100" dirty="0">
                        <a:effectLst/>
                      </a:endParaRPr>
                    </a:p>
                    <a:p>
                      <a:pPr marL="0" marR="0">
                        <a:lnSpc>
                          <a:spcPct val="115000"/>
                        </a:lnSpc>
                        <a:spcBef>
                          <a:spcPts val="0"/>
                        </a:spcBef>
                        <a:spcAft>
                          <a:spcPts val="0"/>
                        </a:spcAft>
                      </a:pPr>
                      <a:r>
                        <a:rPr lang="en-US" sz="1200" dirty="0">
                          <a:effectLst/>
                        </a:rPr>
                        <a:t>“...I’m here around a year..” Rather than present perfect continuous “I have been”) </a:t>
                      </a:r>
                      <a:endParaRPr lang="en-US" sz="1100" dirty="0">
                        <a:effectLst/>
                      </a:endParaRPr>
                    </a:p>
                    <a:p>
                      <a:pPr marL="0" marR="0">
                        <a:lnSpc>
                          <a:spcPct val="115000"/>
                        </a:lnSpc>
                        <a:spcBef>
                          <a:spcPts val="0"/>
                        </a:spcBef>
                        <a:spcAft>
                          <a:spcPts val="0"/>
                        </a:spcAft>
                      </a:pPr>
                      <a:r>
                        <a:rPr lang="en-US" sz="1200" dirty="0">
                          <a:effectLst/>
                        </a:rPr>
                        <a:t>“My big boy is two years and half” instead of “My big boy is two and a half years old.” Arrangement again is more literal to Spanish. </a:t>
                      </a:r>
                      <a:endParaRPr lang="en-US" sz="1100" dirty="0">
                        <a:effectLst/>
                      </a:endParaRPr>
                    </a:p>
                    <a:p>
                      <a:pPr marL="0" marR="0">
                        <a:lnSpc>
                          <a:spcPct val="115000"/>
                        </a:lnSpc>
                        <a:spcBef>
                          <a:spcPts val="0"/>
                        </a:spcBef>
                        <a:spcAft>
                          <a:spcPts val="0"/>
                        </a:spcAft>
                      </a:pPr>
                      <a:r>
                        <a:rPr lang="en-US" sz="1200" dirty="0">
                          <a:effectLst/>
                        </a:rPr>
                        <a:t>“ I want to talk something about what is my experience in this years” (Added words “something” and “what is” and “in” added “s” to the end of years.)</a:t>
                      </a:r>
                      <a:endParaRPr lang="en-US" sz="1100" dirty="0">
                        <a:effectLst/>
                      </a:endParaRPr>
                    </a:p>
                    <a:p>
                      <a:pPr marL="0" marR="0">
                        <a:lnSpc>
                          <a:spcPct val="115000"/>
                        </a:lnSpc>
                        <a:spcBef>
                          <a:spcPts val="0"/>
                        </a:spcBef>
                        <a:spcAft>
                          <a:spcPts val="0"/>
                        </a:spcAft>
                      </a:pPr>
                      <a:r>
                        <a:rPr lang="en-US" sz="1200" dirty="0">
                          <a:effectLst/>
                        </a:rPr>
                        <a:t>“..is really hard” missing determinant/ pronoun “it”</a:t>
                      </a:r>
                      <a:endParaRPr lang="en-US" sz="1100" dirty="0">
                        <a:effectLst/>
                      </a:endParaRPr>
                    </a:p>
                    <a:p>
                      <a:pPr marL="0" marR="0">
                        <a:lnSpc>
                          <a:spcPct val="115000"/>
                        </a:lnSpc>
                        <a:spcBef>
                          <a:spcPts val="0"/>
                        </a:spcBef>
                        <a:spcAft>
                          <a:spcPts val="0"/>
                        </a:spcAft>
                      </a:pPr>
                      <a:r>
                        <a:rPr lang="en-US" sz="1200" dirty="0">
                          <a:effectLst/>
                        </a:rPr>
                        <a:t>“To start to be social worker here, you </a:t>
                      </a:r>
                      <a:r>
                        <a:rPr lang="en-US" sz="1200" dirty="0" err="1">
                          <a:effectLst/>
                        </a:rPr>
                        <a:t>neet</a:t>
                      </a:r>
                      <a:r>
                        <a:rPr lang="en-US" sz="1200" dirty="0">
                          <a:effectLst/>
                        </a:rPr>
                        <a:t> to start like de zero” uses </a:t>
                      </a:r>
                      <a:r>
                        <a:rPr lang="en-US" sz="1200" dirty="0" err="1">
                          <a:effectLst/>
                        </a:rPr>
                        <a:t>Supanish</a:t>
                      </a:r>
                      <a:r>
                        <a:rPr lang="en-US" sz="1200" dirty="0">
                          <a:effectLst/>
                        </a:rPr>
                        <a:t> expression “de cero” meaning from zero rather than saying “from zero” or “from nothing.” She is also missing “a” and preposition “at.” </a:t>
                      </a:r>
                      <a:endParaRPr lang="en-US" sz="1100" dirty="0">
                        <a:effectLst/>
                      </a:endParaRPr>
                    </a:p>
                    <a:p>
                      <a:pPr marL="0" marR="0">
                        <a:lnSpc>
                          <a:spcPct val="115000"/>
                        </a:lnSpc>
                        <a:spcBef>
                          <a:spcPts val="0"/>
                        </a:spcBef>
                        <a:spcAft>
                          <a:spcPts val="0"/>
                        </a:spcAft>
                      </a:pPr>
                      <a:r>
                        <a:rPr lang="en-US" sz="1200" dirty="0">
                          <a:effectLst/>
                        </a:rPr>
                        <a:t>“... you know you have everything for dream different stuffs for you” (Organization of words and mispronunciations may make it difficult for English native speaker to understand that she was trying to say that everyone dreams different things, introducing her dream)</a:t>
                      </a:r>
                      <a:br>
                        <a:rPr lang="en-US" sz="1200" dirty="0">
                          <a:effectLst/>
                        </a:rPr>
                      </a:br>
                      <a:r>
                        <a:rPr lang="en-US" sz="1200" dirty="0">
                          <a:effectLst/>
                        </a:rPr>
                        <a:t>I want to talk something small about myself (meaning, I want to tell you a little about myself)</a:t>
                      </a:r>
                    </a:p>
                    <a:p>
                      <a:pPr marL="0" marR="0">
                        <a:lnSpc>
                          <a:spcPct val="115000"/>
                        </a:lnSpc>
                        <a:spcBef>
                          <a:spcPts val="0"/>
                        </a:spcBef>
                        <a:spcAft>
                          <a:spcPts val="0"/>
                        </a:spcAft>
                      </a:pPr>
                      <a:r>
                        <a:rPr lang="en-US" sz="1200" dirty="0">
                          <a:effectLst/>
                        </a:rPr>
                        <a:t>I am </a:t>
                      </a:r>
                      <a:r>
                        <a:rPr lang="en-US" sz="1200" dirty="0" err="1">
                          <a:effectLst/>
                        </a:rPr>
                        <a:t>specialista</a:t>
                      </a:r>
                      <a:r>
                        <a:rPr lang="en-US" sz="1200" dirty="0">
                          <a:effectLst/>
                        </a:rPr>
                        <a:t> in human rights (meaning, I specialize in human rights)</a:t>
                      </a:r>
                    </a:p>
                    <a:p>
                      <a:pPr marL="0" marR="0">
                        <a:lnSpc>
                          <a:spcPct val="115000"/>
                        </a:lnSpc>
                        <a:spcBef>
                          <a:spcPts val="0"/>
                        </a:spcBef>
                        <a:spcAft>
                          <a:spcPts val="0"/>
                        </a:spcAft>
                      </a:pPr>
                      <a:r>
                        <a:rPr lang="en-US" sz="1200" dirty="0">
                          <a:effectLst/>
                        </a:rPr>
                        <a:t>I want to talk something about what is my experience (meaning, I want to tell you about my experience)</a:t>
                      </a:r>
                    </a:p>
                    <a:p>
                      <a:pPr marL="0" marR="0">
                        <a:lnSpc>
                          <a:spcPct val="115000"/>
                        </a:lnSpc>
                        <a:spcBef>
                          <a:spcPts val="0"/>
                        </a:spcBef>
                        <a:spcAft>
                          <a:spcPts val="0"/>
                        </a:spcAft>
                      </a:pPr>
                      <a:r>
                        <a:rPr lang="en-US" sz="1200" dirty="0">
                          <a:effectLst/>
                        </a:rPr>
                        <a:t>You need to start like the zero (meaning, you have to start from scratch)</a:t>
                      </a:r>
                    </a:p>
                    <a:p>
                      <a:pPr marL="0" marR="0">
                        <a:lnSpc>
                          <a:spcPct val="115000"/>
                        </a:lnSpc>
                        <a:spcBef>
                          <a:spcPts val="0"/>
                        </a:spcBef>
                        <a:spcAft>
                          <a:spcPts val="0"/>
                        </a:spcAft>
                      </a:pPr>
                      <a:r>
                        <a:rPr lang="en-US" sz="1200" dirty="0">
                          <a:effectLst/>
                        </a:rPr>
                        <a:t>Like a professional person with a lot years in the University (meaning, someone who holds a degree with experience as a professional)</a:t>
                      </a:r>
                    </a:p>
                    <a:p>
                      <a:pPr marL="0" marR="0">
                        <a:lnSpc>
                          <a:spcPct val="115000"/>
                        </a:lnSpc>
                        <a:spcBef>
                          <a:spcPts val="0"/>
                        </a:spcBef>
                        <a:spcAft>
                          <a:spcPts val="0"/>
                        </a:spcAft>
                      </a:pPr>
                      <a:r>
                        <a:rPr lang="en-US" sz="1200" dirty="0">
                          <a:effectLst/>
                        </a:rPr>
                        <a:t>You know you have everything for dream different stuff for you (meaning, you have the abilities and the knowledge)</a:t>
                      </a:r>
                    </a:p>
                    <a:p>
                      <a:pPr marL="0" marR="0">
                        <a:lnSpc>
                          <a:spcPct val="115000"/>
                        </a:lnSpc>
                        <a:spcBef>
                          <a:spcPts val="0"/>
                        </a:spcBef>
                        <a:spcAft>
                          <a:spcPts val="0"/>
                        </a:spcAft>
                      </a:pPr>
                      <a:r>
                        <a:rPr lang="en-US" sz="1200" dirty="0">
                          <a:effectLst/>
                        </a:rPr>
                        <a:t>Maintenance in departments (false cognate, meaning cleaning apartments)</a:t>
                      </a:r>
                    </a:p>
                    <a:p>
                      <a:pPr marL="0" marR="0">
                        <a:lnSpc>
                          <a:spcPct val="115000"/>
                        </a:lnSpc>
                        <a:spcBef>
                          <a:spcPts val="0"/>
                        </a:spcBef>
                        <a:spcAft>
                          <a:spcPts val="0"/>
                        </a:spcAft>
                      </a:pPr>
                      <a:endParaRPr lang="en-US" sz="1200" dirty="0">
                        <a:effectLst/>
                      </a:endParaRPr>
                    </a:p>
                  </a:txBody>
                  <a:tcPr marL="67829" marR="67829" marT="0" marB="0"/>
                </a:tc>
                <a:extLst>
                  <a:ext uri="{0D108BD9-81ED-4DB2-BD59-A6C34878D82A}">
                    <a16:rowId xmlns:a16="http://schemas.microsoft.com/office/drawing/2014/main" val="2131118119"/>
                  </a:ext>
                </a:extLst>
              </a:tr>
            </a:tbl>
          </a:graphicData>
        </a:graphic>
      </p:graphicFrame>
      <p:sp>
        <p:nvSpPr>
          <p:cNvPr id="4" name="TextBox 3">
            <a:extLst>
              <a:ext uri="{FF2B5EF4-FFF2-40B4-BE49-F238E27FC236}">
                <a16:creationId xmlns:a16="http://schemas.microsoft.com/office/drawing/2014/main" id="{7901621B-57C8-2948-B812-740ED96FE231}"/>
              </a:ext>
            </a:extLst>
          </p:cNvPr>
          <p:cNvSpPr txBox="1"/>
          <p:nvPr/>
        </p:nvSpPr>
        <p:spPr>
          <a:xfrm>
            <a:off x="124325" y="455241"/>
            <a:ext cx="11269579" cy="261610"/>
          </a:xfrm>
          <a:prstGeom prst="rect">
            <a:avLst/>
          </a:prstGeom>
          <a:noFill/>
        </p:spPr>
        <p:txBody>
          <a:bodyPr wrap="square" rtlCol="0">
            <a:spAutoFit/>
          </a:bodyPr>
          <a:lstStyle/>
          <a:p>
            <a:pPr algn="ctr"/>
            <a:r>
              <a:rPr lang="es-ES_tradnl" sz="1100" dirty="0"/>
              <a:t>Este tipo de análisis puede ser parte de una opción Premium ya que lleva mas tiempo y no es tan fácil de automatizar o predecir en un banco de comentarios. </a:t>
            </a:r>
          </a:p>
        </p:txBody>
      </p:sp>
    </p:spTree>
    <p:extLst>
      <p:ext uri="{BB962C8B-B14F-4D97-AF65-F5344CB8AC3E}">
        <p14:creationId xmlns:p14="http://schemas.microsoft.com/office/powerpoint/2010/main" val="4199043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58240" y="1647825"/>
            <a:ext cx="10318750" cy="3562350"/>
          </a:xfrm>
        </p:spPr>
        <p:txBody>
          <a:bodyPr>
            <a:noAutofit/>
          </a:bodyPr>
          <a:lstStyle/>
          <a:p>
            <a:pPr algn="just"/>
            <a:r>
              <a:rPr lang="es-ES" sz="3600" dirty="0">
                <a:solidFill>
                  <a:schemeClr val="tx2"/>
                </a:solidFill>
              </a:rPr>
              <a:t>Las características lingüísticas aquí detalladas proveen información única, rápida, personalizada, asequible y con el mas alto nivel de conocimiento lingüístico para que a partir de esta información una persona hispanohablante pueda mejorar su pronunciación en inglés. </a:t>
            </a:r>
            <a:endParaRPr lang="en-US" sz="3600" dirty="0">
              <a:solidFill>
                <a:schemeClr val="tx2"/>
              </a:solidFill>
            </a:endParaRPr>
          </a:p>
        </p:txBody>
      </p:sp>
    </p:spTree>
    <p:extLst>
      <p:ext uri="{BB962C8B-B14F-4D97-AF65-F5344CB8AC3E}">
        <p14:creationId xmlns:p14="http://schemas.microsoft.com/office/powerpoint/2010/main" val="513258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480611"/>
            <a:ext cx="2910840" cy="3896778"/>
          </a:xfrm>
        </p:spPr>
        <p:txBody>
          <a:bodyPr/>
          <a:lstStyle/>
          <a:p>
            <a:r>
              <a:rPr lang="es-ES_tradnl" dirty="0"/>
              <a:t>¿Qué es Pro?</a:t>
            </a:r>
          </a:p>
        </p:txBody>
      </p:sp>
      <p:sp>
        <p:nvSpPr>
          <p:cNvPr id="3" name="Content Placeholder 2"/>
          <p:cNvSpPr>
            <a:spLocks noGrp="1"/>
          </p:cNvSpPr>
          <p:nvPr>
            <p:ph idx="1"/>
          </p:nvPr>
        </p:nvSpPr>
        <p:spPr>
          <a:xfrm>
            <a:off x="4267200" y="137160"/>
            <a:ext cx="7147560" cy="6324599"/>
          </a:xfrm>
        </p:spPr>
        <p:txBody>
          <a:bodyPr>
            <a:noAutofit/>
          </a:bodyPr>
          <a:lstStyle/>
          <a:p>
            <a:r>
              <a:rPr lang="en-US" sz="3600" dirty="0"/>
              <a:t>Pro es un diagnóstico </a:t>
            </a:r>
            <a:r>
              <a:rPr lang="en-US" sz="3600" dirty="0" err="1"/>
              <a:t>personalizado</a:t>
            </a:r>
            <a:r>
              <a:rPr lang="en-US" sz="3600" dirty="0"/>
              <a:t> de </a:t>
            </a:r>
            <a:r>
              <a:rPr lang="en-US" sz="3600" dirty="0" err="1"/>
              <a:t>pronunciación</a:t>
            </a:r>
            <a:r>
              <a:rPr lang="en-US" sz="3600" dirty="0"/>
              <a:t> </a:t>
            </a:r>
            <a:r>
              <a:rPr lang="en-US" sz="3600" dirty="0" err="1"/>
              <a:t>en</a:t>
            </a:r>
            <a:r>
              <a:rPr lang="en-US" sz="3600" dirty="0"/>
              <a:t> </a:t>
            </a:r>
            <a:r>
              <a:rPr lang="en-US" sz="3600" dirty="0" err="1"/>
              <a:t>Inglés</a:t>
            </a:r>
            <a:r>
              <a:rPr lang="en-US" sz="3600" dirty="0"/>
              <a:t> para </a:t>
            </a:r>
            <a:r>
              <a:rPr lang="en-US" sz="3600" dirty="0" err="1"/>
              <a:t>hispanohablantes</a:t>
            </a:r>
            <a:r>
              <a:rPr lang="en-US" sz="3600" dirty="0"/>
              <a:t>. El diagnóstico </a:t>
            </a:r>
            <a:r>
              <a:rPr lang="en-US" sz="3600" dirty="0" err="1"/>
              <a:t>detallado</a:t>
            </a:r>
            <a:r>
              <a:rPr lang="en-US" sz="3600" dirty="0"/>
              <a:t> </a:t>
            </a:r>
            <a:r>
              <a:rPr lang="en-US" sz="3600" dirty="0" err="1"/>
              <a:t>tiene</a:t>
            </a:r>
            <a:r>
              <a:rPr lang="en-US" sz="3600" dirty="0"/>
              <a:t> la </a:t>
            </a:r>
            <a:r>
              <a:rPr lang="en-US" sz="3600" dirty="0" err="1"/>
              <a:t>función</a:t>
            </a:r>
            <a:r>
              <a:rPr lang="en-US" sz="3600" dirty="0"/>
              <a:t> de ser </a:t>
            </a:r>
            <a:r>
              <a:rPr lang="en-US" sz="3600" dirty="0" err="1"/>
              <a:t>utilizado</a:t>
            </a:r>
            <a:r>
              <a:rPr lang="en-US" sz="3600" dirty="0"/>
              <a:t> por los </a:t>
            </a:r>
            <a:r>
              <a:rPr lang="en-US" sz="3600" dirty="0" err="1"/>
              <a:t>usuarios</a:t>
            </a:r>
            <a:r>
              <a:rPr lang="en-US" sz="3600" dirty="0"/>
              <a:t> </a:t>
            </a:r>
            <a:r>
              <a:rPr lang="en-US" sz="3600" dirty="0" err="1"/>
              <a:t>como</a:t>
            </a:r>
            <a:r>
              <a:rPr lang="en-US" sz="3600" dirty="0"/>
              <a:t> punto de </a:t>
            </a:r>
            <a:r>
              <a:rPr lang="en-US" sz="3600" dirty="0" err="1"/>
              <a:t>partida</a:t>
            </a:r>
            <a:r>
              <a:rPr lang="en-US" sz="3600" dirty="0"/>
              <a:t> para </a:t>
            </a:r>
            <a:r>
              <a:rPr lang="en-US" sz="3600" dirty="0" err="1"/>
              <a:t>mejorar</a:t>
            </a:r>
            <a:r>
              <a:rPr lang="en-US" sz="3600" dirty="0"/>
              <a:t> </a:t>
            </a:r>
            <a:r>
              <a:rPr lang="en-US" sz="3600" dirty="0" err="1"/>
              <a:t>su</a:t>
            </a:r>
            <a:r>
              <a:rPr lang="en-US" sz="3600" dirty="0"/>
              <a:t> </a:t>
            </a:r>
            <a:r>
              <a:rPr lang="en-US" sz="3600" dirty="0" err="1"/>
              <a:t>pronunciacion</a:t>
            </a:r>
            <a:r>
              <a:rPr lang="en-US" sz="3600" dirty="0"/>
              <a:t> </a:t>
            </a:r>
            <a:r>
              <a:rPr lang="en-US" sz="3600" dirty="0" err="1"/>
              <a:t>en</a:t>
            </a:r>
            <a:r>
              <a:rPr lang="en-US" sz="3600" dirty="0"/>
              <a:t> </a:t>
            </a:r>
            <a:r>
              <a:rPr lang="en-US" sz="3600" dirty="0" err="1"/>
              <a:t>inglés</a:t>
            </a:r>
            <a:r>
              <a:rPr lang="en-US" sz="3600" dirty="0"/>
              <a:t>.</a:t>
            </a:r>
          </a:p>
        </p:txBody>
      </p:sp>
    </p:spTree>
    <p:extLst>
      <p:ext uri="{BB962C8B-B14F-4D97-AF65-F5344CB8AC3E}">
        <p14:creationId xmlns:p14="http://schemas.microsoft.com/office/powerpoint/2010/main" val="1788598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1" y="568712"/>
            <a:ext cx="3169920" cy="5603488"/>
          </a:xfrm>
        </p:spPr>
        <p:txBody>
          <a:bodyPr>
            <a:normAutofit/>
          </a:bodyPr>
          <a:lstStyle/>
          <a:p>
            <a:r>
              <a:rPr lang="es-ES_tradnl" dirty="0"/>
              <a:t>¿En qué esta basado?</a:t>
            </a:r>
            <a:endParaRPr lang="en-US" dirty="0"/>
          </a:p>
        </p:txBody>
      </p:sp>
      <p:sp>
        <p:nvSpPr>
          <p:cNvPr id="3" name="Content Placeholder 2"/>
          <p:cNvSpPr>
            <a:spLocks noGrp="1"/>
          </p:cNvSpPr>
          <p:nvPr>
            <p:ph idx="1"/>
          </p:nvPr>
        </p:nvSpPr>
        <p:spPr>
          <a:xfrm>
            <a:off x="3855720" y="1552303"/>
            <a:ext cx="7673542" cy="5077097"/>
          </a:xfrm>
        </p:spPr>
        <p:txBody>
          <a:bodyPr>
            <a:normAutofit/>
          </a:bodyPr>
          <a:lstStyle/>
          <a:p>
            <a:r>
              <a:rPr lang="es-ES_tradnl" sz="3200" dirty="0"/>
              <a:t>El Doctor Andrés Ramírez, profesor en educación y experto en bilingüismo y lingüística educativa de Florida </a:t>
            </a:r>
            <a:r>
              <a:rPr lang="es-ES_tradnl" sz="3200" dirty="0" err="1"/>
              <a:t>Atlantic</a:t>
            </a:r>
            <a:r>
              <a:rPr lang="es-ES_tradnl" sz="3200" dirty="0"/>
              <a:t> </a:t>
            </a:r>
            <a:r>
              <a:rPr lang="es-ES_tradnl" sz="3200" dirty="0" err="1"/>
              <a:t>University</a:t>
            </a:r>
            <a:r>
              <a:rPr lang="es-ES_tradnl" sz="3200" dirty="0"/>
              <a:t> en la Florida, ha utilizado y perfeccionado este diagnostico por años con sus estudiantes. En sus clases y con la guía del Dr. Ramírez, los estudiantes analizan los patrones fonológicos de personas cuyo primer idioma no es el inglés muchos de los cuales son hispanohablantes. </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2831270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3429000" cy="6035040"/>
          </a:xfrm>
        </p:spPr>
        <p:txBody>
          <a:bodyPr>
            <a:normAutofit/>
          </a:bodyPr>
          <a:lstStyle/>
          <a:p>
            <a:r>
              <a:rPr lang="es-ES_tradnl" dirty="0"/>
              <a:t>¿Cómo funcionaría Pro?</a:t>
            </a:r>
            <a:endParaRPr lang="en-US" dirty="0"/>
          </a:p>
        </p:txBody>
      </p:sp>
      <p:sp>
        <p:nvSpPr>
          <p:cNvPr id="3" name="Content Placeholder 2"/>
          <p:cNvSpPr>
            <a:spLocks noGrp="1"/>
          </p:cNvSpPr>
          <p:nvPr>
            <p:ph idx="1"/>
          </p:nvPr>
        </p:nvSpPr>
        <p:spPr>
          <a:xfrm>
            <a:off x="4069080" y="1706880"/>
            <a:ext cx="7505902" cy="4635137"/>
          </a:xfrm>
        </p:spPr>
        <p:txBody>
          <a:bodyPr>
            <a:normAutofit/>
          </a:bodyPr>
          <a:lstStyle/>
          <a:p>
            <a:pPr marL="0" indent="0">
              <a:buNone/>
            </a:pPr>
            <a:r>
              <a:rPr lang="en-US" sz="3200" dirty="0" err="1"/>
              <a:t>Basado</a:t>
            </a:r>
            <a:r>
              <a:rPr lang="en-US" sz="3200" dirty="0"/>
              <a:t> </a:t>
            </a:r>
            <a:r>
              <a:rPr lang="en-US" sz="3200" dirty="0" err="1"/>
              <a:t>en</a:t>
            </a:r>
            <a:r>
              <a:rPr lang="en-US" sz="3200" dirty="0"/>
              <a:t> </a:t>
            </a:r>
            <a:r>
              <a:rPr lang="en-US" sz="3200" dirty="0" err="1"/>
              <a:t>protocolos</a:t>
            </a:r>
            <a:r>
              <a:rPr lang="en-US" sz="3200" dirty="0"/>
              <a:t> </a:t>
            </a:r>
            <a:r>
              <a:rPr lang="en-US" sz="3200" dirty="0" err="1"/>
              <a:t>ya</a:t>
            </a:r>
            <a:r>
              <a:rPr lang="en-US" sz="3200" dirty="0"/>
              <a:t> </a:t>
            </a:r>
            <a:r>
              <a:rPr lang="en-US" sz="3200" dirty="0" err="1"/>
              <a:t>conocidos</a:t>
            </a:r>
            <a:r>
              <a:rPr lang="en-US" sz="3200" dirty="0"/>
              <a:t> </a:t>
            </a:r>
            <a:r>
              <a:rPr lang="en-US" sz="3200" dirty="0" err="1"/>
              <a:t>debido</a:t>
            </a:r>
            <a:r>
              <a:rPr lang="en-US" sz="3200" dirty="0"/>
              <a:t> a la </a:t>
            </a:r>
            <a:r>
              <a:rPr lang="en-US" sz="3200" dirty="0" err="1"/>
              <a:t>experiencia</a:t>
            </a:r>
            <a:r>
              <a:rPr lang="en-US" sz="3200" dirty="0"/>
              <a:t> del Dr. Ramírez con sus </a:t>
            </a:r>
            <a:r>
              <a:rPr lang="en-US" sz="3200" dirty="0" err="1"/>
              <a:t>estudiantes</a:t>
            </a:r>
            <a:r>
              <a:rPr lang="en-US" sz="3200" dirty="0"/>
              <a:t>, el </a:t>
            </a:r>
            <a:r>
              <a:rPr lang="en-US" sz="3200" dirty="0" err="1"/>
              <a:t>usuario</a:t>
            </a:r>
            <a:r>
              <a:rPr lang="en-US" sz="3200" dirty="0"/>
              <a:t> que </a:t>
            </a:r>
            <a:r>
              <a:rPr lang="en-US" sz="3200" dirty="0" err="1"/>
              <a:t>quiere</a:t>
            </a:r>
            <a:r>
              <a:rPr lang="en-US" sz="3200" dirty="0"/>
              <a:t> </a:t>
            </a:r>
            <a:r>
              <a:rPr lang="en-US" sz="3200" dirty="0" err="1"/>
              <a:t>mejorar</a:t>
            </a:r>
            <a:r>
              <a:rPr lang="en-US" sz="3200" dirty="0"/>
              <a:t> </a:t>
            </a:r>
            <a:r>
              <a:rPr lang="en-US" sz="3200" dirty="0" err="1"/>
              <a:t>su</a:t>
            </a:r>
            <a:r>
              <a:rPr lang="en-US" sz="3200" dirty="0"/>
              <a:t> </a:t>
            </a:r>
            <a:r>
              <a:rPr lang="en-US" sz="3200" dirty="0" err="1"/>
              <a:t>pronunciación</a:t>
            </a:r>
            <a:r>
              <a:rPr lang="en-US" sz="3200" dirty="0"/>
              <a:t> </a:t>
            </a:r>
            <a:r>
              <a:rPr lang="en-US" sz="3200" dirty="0" err="1"/>
              <a:t>hace</a:t>
            </a:r>
            <a:r>
              <a:rPr lang="en-US" sz="3200" dirty="0"/>
              <a:t> una </a:t>
            </a:r>
            <a:r>
              <a:rPr lang="en-US" sz="3200" dirty="0" err="1"/>
              <a:t>grabación</a:t>
            </a:r>
            <a:r>
              <a:rPr lang="en-US" sz="3200" dirty="0"/>
              <a:t> </a:t>
            </a:r>
            <a:r>
              <a:rPr lang="en-US" sz="3200" dirty="0" err="1"/>
              <a:t>en</a:t>
            </a:r>
            <a:r>
              <a:rPr lang="en-US" sz="3200" dirty="0"/>
              <a:t> </a:t>
            </a:r>
            <a:r>
              <a:rPr lang="en-US" sz="3200" dirty="0" err="1"/>
              <a:t>inglés</a:t>
            </a:r>
            <a:r>
              <a:rPr lang="en-US" sz="3200" dirty="0"/>
              <a:t> la </a:t>
            </a:r>
            <a:r>
              <a:rPr lang="en-US" sz="3200" dirty="0" err="1"/>
              <a:t>cual</a:t>
            </a:r>
            <a:r>
              <a:rPr lang="en-US" sz="3200" dirty="0"/>
              <a:t> es </a:t>
            </a:r>
            <a:r>
              <a:rPr lang="en-US" sz="3200" dirty="0" err="1"/>
              <a:t>analizada</a:t>
            </a:r>
            <a:r>
              <a:rPr lang="en-US" sz="3200" dirty="0"/>
              <a:t> </a:t>
            </a:r>
            <a:r>
              <a:rPr lang="en-US" sz="3200" dirty="0" err="1"/>
              <a:t>detallamente</a:t>
            </a:r>
            <a:r>
              <a:rPr lang="en-US" sz="3200" dirty="0"/>
              <a:t> por un </a:t>
            </a:r>
            <a:r>
              <a:rPr lang="en-US" sz="3200" dirty="0" err="1"/>
              <a:t>experto</a:t>
            </a:r>
            <a:r>
              <a:rPr lang="en-US" sz="3200" dirty="0"/>
              <a:t> </a:t>
            </a:r>
            <a:r>
              <a:rPr lang="en-US" sz="3200" dirty="0" err="1"/>
              <a:t>bilingüe</a:t>
            </a:r>
            <a:r>
              <a:rPr lang="en-US" sz="3200" dirty="0"/>
              <a:t> </a:t>
            </a:r>
            <a:r>
              <a:rPr lang="en-US" sz="3200" dirty="0" err="1"/>
              <a:t>en</a:t>
            </a:r>
            <a:r>
              <a:rPr lang="en-US" sz="3200" dirty="0"/>
              <a:t> </a:t>
            </a:r>
            <a:r>
              <a:rPr lang="en-US" sz="3200" dirty="0" err="1"/>
              <a:t>lingüistica</a:t>
            </a:r>
            <a:r>
              <a:rPr lang="en-US" sz="3200" dirty="0"/>
              <a:t> </a:t>
            </a:r>
            <a:r>
              <a:rPr lang="en-US" sz="3200" dirty="0" err="1"/>
              <a:t>entrenado</a:t>
            </a:r>
            <a:r>
              <a:rPr lang="en-US" sz="3200" dirty="0"/>
              <a:t> con los </a:t>
            </a:r>
            <a:r>
              <a:rPr lang="en-US" sz="3200" dirty="0" err="1"/>
              <a:t>métodos</a:t>
            </a:r>
            <a:r>
              <a:rPr lang="en-US" sz="3200" dirty="0"/>
              <a:t> </a:t>
            </a:r>
            <a:r>
              <a:rPr lang="en-US" sz="3200" dirty="0" err="1"/>
              <a:t>desarrollados</a:t>
            </a:r>
            <a:r>
              <a:rPr lang="en-US" sz="3200" dirty="0"/>
              <a:t> por el Dr. Ramírez. </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1794581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3459479" cy="6111240"/>
          </a:xfrm>
        </p:spPr>
        <p:txBody>
          <a:bodyPr>
            <a:normAutofit/>
          </a:bodyPr>
          <a:lstStyle/>
          <a:p>
            <a:r>
              <a:rPr lang="es-ES_tradnl" dirty="0"/>
              <a:t>¿Qué elementos tiene Pro?</a:t>
            </a:r>
            <a:endParaRPr lang="en-US" dirty="0"/>
          </a:p>
        </p:txBody>
      </p:sp>
      <p:sp>
        <p:nvSpPr>
          <p:cNvPr id="3" name="Content Placeholder 2"/>
          <p:cNvSpPr>
            <a:spLocks noGrp="1"/>
          </p:cNvSpPr>
          <p:nvPr>
            <p:ph idx="1"/>
          </p:nvPr>
        </p:nvSpPr>
        <p:spPr>
          <a:xfrm>
            <a:off x="3611879" y="423747"/>
            <a:ext cx="7950270" cy="6434253"/>
          </a:xfrm>
        </p:spPr>
        <p:txBody>
          <a:bodyPr>
            <a:normAutofit lnSpcReduction="10000"/>
          </a:bodyPr>
          <a:lstStyle/>
          <a:p>
            <a:pPr marL="457200" indent="-457200">
              <a:buFont typeface="+mj-lt"/>
              <a:buAutoNum type="arabicPeriod"/>
            </a:pPr>
            <a:r>
              <a:rPr lang="es-ES_tradnl" sz="2400" b="1" dirty="0"/>
              <a:t>Diagnóstico general de la expresión oral del usuario. </a:t>
            </a:r>
            <a:br>
              <a:rPr lang="es-ES_tradnl" sz="2400" dirty="0"/>
            </a:br>
            <a:r>
              <a:rPr lang="es-ES_tradnl" sz="2400" dirty="0"/>
              <a:t>Este diagnostico general está dividido en tres componentes: </a:t>
            </a:r>
            <a:r>
              <a:rPr lang="es-ES_tradnl" sz="2400" i="1" dirty="0"/>
              <a:t>complejidad lingüística, rango de vocabulario, y control de la lengua. </a:t>
            </a:r>
            <a:r>
              <a:rPr lang="es-ES_tradnl" sz="2400" dirty="0"/>
              <a:t>Los protocolos de diagnóstico general se basan en modelos y rubricas utilizadas internacionalmente para el diagnostico de hablantes no nativos del inglés. Adicionalmente y como característica única de Pro, el diagnóstico esta especialmente diseñado con base en las características del sistema fonológico del Español con respecto al inglés. </a:t>
            </a:r>
          </a:p>
          <a:p>
            <a:pPr marL="457200" indent="-457200">
              <a:buFont typeface="+mj-lt"/>
              <a:buAutoNum type="arabicPeriod"/>
            </a:pPr>
            <a:r>
              <a:rPr lang="es-ES_tradnl" sz="2400" b="1" dirty="0"/>
              <a:t>Diagnóstico de las fortalezas de pronunciación del usuario. </a:t>
            </a:r>
            <a:r>
              <a:rPr lang="es-ES_tradnl" sz="2400" dirty="0"/>
              <a:t>El diagnóstico se enfoca en cualidades positivas o fortalezas que se deben resaltar. A partir de estas fortalezas se trabaja para mantenerlas y trabajar sobre una base solida y positiva. </a:t>
            </a:r>
            <a:br>
              <a:rPr lang="es-ES_tradnl" sz="2400" dirty="0"/>
            </a:br>
            <a:r>
              <a:rPr lang="es-ES_tradnl" sz="2400" dirty="0"/>
              <a:t>Fortalezas suprasegmentales (entonación, ritmo, y acento prosódico ya que en inglés no existe el acento ortográfico o diacrítico.) y fortalezas segmentales (pronunciación de segmentos como consonantes y vocales y por ende pronunciación de dos consonantes juntas –dígrafos, o dos vocales juntas –diptongos o hiatos). </a:t>
            </a:r>
          </a:p>
          <a:p>
            <a:endParaRPr lang="en-US" dirty="0"/>
          </a:p>
        </p:txBody>
      </p:sp>
    </p:spTree>
    <p:extLst>
      <p:ext uri="{BB962C8B-B14F-4D97-AF65-F5344CB8AC3E}">
        <p14:creationId xmlns:p14="http://schemas.microsoft.com/office/powerpoint/2010/main" val="2351137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639" y="716280"/>
            <a:ext cx="3368041" cy="4815840"/>
          </a:xfrm>
        </p:spPr>
        <p:txBody>
          <a:bodyPr>
            <a:normAutofit/>
          </a:bodyPr>
          <a:lstStyle/>
          <a:p>
            <a:r>
              <a:rPr lang="es-ES_tradnl" dirty="0"/>
              <a:t>¿Qué elementos tiene Pro?</a:t>
            </a:r>
            <a:endParaRPr lang="en-US" dirty="0"/>
          </a:p>
        </p:txBody>
      </p:sp>
      <p:sp>
        <p:nvSpPr>
          <p:cNvPr id="3" name="Content Placeholder 2"/>
          <p:cNvSpPr>
            <a:spLocks noGrp="1"/>
          </p:cNvSpPr>
          <p:nvPr>
            <p:ph idx="1"/>
          </p:nvPr>
        </p:nvSpPr>
        <p:spPr>
          <a:xfrm>
            <a:off x="3672840" y="502920"/>
            <a:ext cx="8138159" cy="6998117"/>
          </a:xfrm>
        </p:spPr>
        <p:txBody>
          <a:bodyPr>
            <a:normAutofit lnSpcReduction="10000"/>
          </a:bodyPr>
          <a:lstStyle/>
          <a:p>
            <a:pPr marL="457200" indent="-457200">
              <a:buFont typeface="+mj-lt"/>
              <a:buAutoNum type="arabicPeriod" startAt="3"/>
            </a:pPr>
            <a:r>
              <a:rPr lang="es-ES_tradnl" sz="2400" b="1" dirty="0"/>
              <a:t>Diagnóstico de las debilidades de pronunciación del usuario. </a:t>
            </a:r>
            <a:r>
              <a:rPr lang="es-ES_tradnl" sz="2400" dirty="0"/>
              <a:t>(tal y como en el diagnostico de fortalezas). </a:t>
            </a:r>
            <a:br>
              <a:rPr lang="es-ES_tradnl" sz="2400" dirty="0"/>
            </a:br>
            <a:r>
              <a:rPr lang="es-ES_tradnl" sz="2400" dirty="0"/>
              <a:t>Debilidades suprasegmentales (entonación, ritmo, y acento prosódico ya que en inglés no existe el acento ortográfico o diacrítico.) y debilidades segmentales (pronunciación de segmentos como consonantes y vocales y por ende pronunciación de dos consonantes juntas –dígrafos, o dos vocales juntas –diptongos o hiatos). </a:t>
            </a:r>
          </a:p>
          <a:p>
            <a:pPr marL="457200" indent="-457200">
              <a:buFont typeface="+mj-lt"/>
              <a:buAutoNum type="arabicPeriod" startAt="3"/>
            </a:pPr>
            <a:r>
              <a:rPr lang="es-ES_tradnl" sz="2400" b="1" dirty="0"/>
              <a:t>Notas especializadas para profesores. </a:t>
            </a:r>
            <a:br>
              <a:rPr lang="es-ES_tradnl" sz="2400" dirty="0"/>
            </a:br>
            <a:r>
              <a:rPr lang="es-ES_tradnl" sz="2400" dirty="0"/>
              <a:t>Esta sección contiene lenguaje especializado que puede ser entendido con facilidad por un profesor con conocimientos lingüísticos. Dichas notas constan de dos secciones que pueden ser utilizadas como elementos de partida para tutorías o clases privadas. La primera parte utiliza las convenciones del Alfabeto Fonético Internacional (IPA por sus siglas en inglés) para describir con precisión las debilidades en la pronunciación de consonantes y vocales. La segunda parte se denomina </a:t>
            </a:r>
            <a:r>
              <a:rPr lang="es-ES_tradnl" sz="2400" i="1" dirty="0"/>
              <a:t>gramática interlingual </a:t>
            </a:r>
            <a:r>
              <a:rPr lang="es-ES_tradnl" sz="2400" dirty="0"/>
              <a:t>y es de carácter croslingüístico ya que describe patrones lingüísticos propios del Español que interfieren en la expresión oral de los contenidos en inglés de la muestra.</a:t>
            </a:r>
          </a:p>
          <a:p>
            <a:pPr marL="457200" indent="-457200">
              <a:buFont typeface="+mj-lt"/>
              <a:buAutoNum type="arabicPeriod" startAt="3"/>
            </a:pPr>
            <a:endParaRPr lang="es-ES_tradnl" dirty="0"/>
          </a:p>
          <a:p>
            <a:endParaRPr lang="en-US" dirty="0"/>
          </a:p>
        </p:txBody>
      </p:sp>
    </p:spTree>
    <p:extLst>
      <p:ext uri="{BB962C8B-B14F-4D97-AF65-F5344CB8AC3E}">
        <p14:creationId xmlns:p14="http://schemas.microsoft.com/office/powerpoint/2010/main" val="2964744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97280" y="1647825"/>
            <a:ext cx="10321925" cy="3562350"/>
          </a:xfrm>
        </p:spPr>
        <p:txBody>
          <a:bodyPr>
            <a:noAutofit/>
          </a:bodyPr>
          <a:lstStyle/>
          <a:p>
            <a:pPr algn="just"/>
            <a:r>
              <a:rPr lang="es-ES" sz="3600" dirty="0">
                <a:solidFill>
                  <a:schemeClr val="tx1"/>
                </a:solidFill>
              </a:rPr>
              <a:t>A continuación, se presenta un prototipo de diagnóstico inicial que puede servir como ilustración a lo que sería el producto final. Cabe señalar que dicho protocolo esta basado en modelos utilizados en las clases ya mencionadas dirigidas por el Dr. Ramírez. El protocolo final para utilización en el proyecto podría cambiar substancialmente sobretodo en su presentación y diagramación. </a:t>
            </a:r>
            <a:endParaRPr lang="en-US" sz="3600" dirty="0">
              <a:solidFill>
                <a:schemeClr val="tx1"/>
              </a:solidFill>
            </a:endParaRPr>
          </a:p>
        </p:txBody>
      </p:sp>
    </p:spTree>
    <p:extLst>
      <p:ext uri="{BB962C8B-B14F-4D97-AF65-F5344CB8AC3E}">
        <p14:creationId xmlns:p14="http://schemas.microsoft.com/office/powerpoint/2010/main" val="2771802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2137" y="276356"/>
            <a:ext cx="4252946" cy="523220"/>
          </a:xfrm>
          <a:prstGeom prst="rect">
            <a:avLst/>
          </a:prstGeom>
          <a:noFill/>
        </p:spPr>
        <p:txBody>
          <a:bodyPr wrap="square" rtlCol="0">
            <a:spAutoFit/>
          </a:bodyPr>
          <a:lstStyle/>
          <a:p>
            <a:pPr algn="ctr"/>
            <a:r>
              <a:rPr lang="en-US" sz="2800" dirty="0" err="1"/>
              <a:t>Ejemplo</a:t>
            </a:r>
            <a:r>
              <a:rPr lang="en-US" sz="2800" dirty="0"/>
              <a:t> de </a:t>
            </a:r>
            <a:r>
              <a:rPr lang="en-US" sz="2800" dirty="0" err="1"/>
              <a:t>Texto</a:t>
            </a:r>
            <a:r>
              <a:rPr lang="en-US" sz="2800" dirty="0"/>
              <a:t> Oral </a:t>
            </a:r>
          </a:p>
        </p:txBody>
      </p:sp>
      <p:sp>
        <p:nvSpPr>
          <p:cNvPr id="2" name="TextBox 1">
            <a:extLst>
              <a:ext uri="{FF2B5EF4-FFF2-40B4-BE49-F238E27FC236}">
                <a16:creationId xmlns:a16="http://schemas.microsoft.com/office/drawing/2014/main" id="{9797E727-1A80-244E-AD29-0E12F477CA2F}"/>
              </a:ext>
            </a:extLst>
          </p:cNvPr>
          <p:cNvSpPr txBox="1"/>
          <p:nvPr/>
        </p:nvSpPr>
        <p:spPr>
          <a:xfrm>
            <a:off x="6713034" y="117693"/>
            <a:ext cx="4761571" cy="6740307"/>
          </a:xfrm>
          <a:prstGeom prst="rect">
            <a:avLst/>
          </a:prstGeom>
          <a:noFill/>
        </p:spPr>
        <p:txBody>
          <a:bodyPr wrap="square" rtlCol="0">
            <a:spAutoFit/>
          </a:bodyPr>
          <a:lstStyle/>
          <a:p>
            <a:r>
              <a:rPr lang="en-US" sz="1600" b="1" i="1"/>
              <a:t>Transcript.</a:t>
            </a:r>
            <a:r>
              <a:rPr lang="en-US" sz="1600" i="1"/>
              <a:t> </a:t>
            </a:r>
            <a:br>
              <a:rPr lang="en-US" sz="1600" i="1"/>
            </a:br>
            <a:r>
              <a:rPr lang="en-US" sz="1600" i="1"/>
              <a:t>Hi class. My name is XXXX.  Thank you for invite me to do this exercise. Today, I want to talk something small about me and my first year here in the United States. I’m from Medellín, Colombia, I’m 40 years old, I’m social worker from the Antioquia University and I’m </a:t>
            </a:r>
            <a:r>
              <a:rPr lang="en-US" sz="1600" i="1" err="1"/>
              <a:t>especialista</a:t>
            </a:r>
            <a:r>
              <a:rPr lang="en-US" sz="1600" i="1"/>
              <a:t>?* </a:t>
            </a:r>
            <a:r>
              <a:rPr lang="en-US" sz="1600"/>
              <a:t> </a:t>
            </a:r>
            <a:r>
              <a:rPr lang="en-US" sz="1600" i="1"/>
              <a:t>in human rights. I’m here around a year with my two little kids. Their name is Martin and Maximiliano. My big boy is two years and half and Maximiliano is one years and half. So, I want to talk something about what is my experience in this years, is really hard because as a professional person and with a lot years in the university you can’t uhmm… to start to be social worker here, you need to start like (de)** zero, cleaning and </a:t>
            </a:r>
            <a:r>
              <a:rPr lang="en-US" sz="1600" i="1" err="1"/>
              <a:t>differents</a:t>
            </a:r>
            <a:r>
              <a:rPr lang="en-US" sz="1600" i="1"/>
              <a:t> stuff. And, I want to say I had around 30 </a:t>
            </a:r>
            <a:r>
              <a:rPr lang="en-US" sz="1600" i="1" err="1"/>
              <a:t>differents</a:t>
            </a:r>
            <a:r>
              <a:rPr lang="en-US" sz="1600" i="1"/>
              <a:t> kinds of jobs here, like a dishwasher, or housekeeping, or maintenance, and departments**, cleaning houses…what else, packing stuff in </a:t>
            </a:r>
            <a:r>
              <a:rPr lang="en-US" sz="1600" i="1" err="1"/>
              <a:t>differents</a:t>
            </a:r>
            <a:r>
              <a:rPr lang="en-US" sz="1600" i="1"/>
              <a:t> companies, I was disinfecting there for COVID 19, waitress… I can’t remember everything, but the point is, no matter what you need to do… the point is you know you have everything for dream different stuffs for you, and my passion are my kids and every day I wake up thinking how I can make the world better for them. And….and I know someday my dream to be social worker here in the United States can be true. Thank you very much.</a:t>
            </a:r>
            <a:r>
              <a:rPr lang="en-US" sz="1600"/>
              <a:t> </a:t>
            </a:r>
          </a:p>
        </p:txBody>
      </p:sp>
      <p:pic>
        <p:nvPicPr>
          <p:cNvPr id="3" name="Nana Emergent Bilingual from Medellin Colombia copy.mp4" descr="Nana Emergent Bilingual from Medellin Colombia copy.mp4">
            <a:hlinkClick r:id="" action="ppaction://media"/>
            <a:extLst>
              <a:ext uri="{FF2B5EF4-FFF2-40B4-BE49-F238E27FC236}">
                <a16:creationId xmlns:a16="http://schemas.microsoft.com/office/drawing/2014/main" id="{F5596F64-FD03-A64F-9DB5-DF2CA545C20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17395" y="898533"/>
            <a:ext cx="4335594" cy="2709746"/>
          </a:xfrm>
          <a:prstGeom prst="rect">
            <a:avLst/>
          </a:prstGeom>
          <a:solidFill>
            <a:srgbClr val="FFFFFF">
              <a:shade val="85000"/>
            </a:srgbClr>
          </a:solidFill>
          <a:ln w="88900" cap="sq">
            <a:solidFill>
              <a:srgbClr val="FFFFFF"/>
            </a:solidFill>
            <a:prstDash val="solid"/>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TextBox 3">
            <a:extLst>
              <a:ext uri="{FF2B5EF4-FFF2-40B4-BE49-F238E27FC236}">
                <a16:creationId xmlns:a16="http://schemas.microsoft.com/office/drawing/2014/main" id="{6DF3BDC5-CB43-6B4F-B41C-7E527D4FD573}"/>
              </a:ext>
            </a:extLst>
          </p:cNvPr>
          <p:cNvSpPr txBox="1"/>
          <p:nvPr/>
        </p:nvSpPr>
        <p:spPr>
          <a:xfrm>
            <a:off x="269347" y="3681233"/>
            <a:ext cx="5209620" cy="369332"/>
          </a:xfrm>
          <a:prstGeom prst="rect">
            <a:avLst/>
          </a:prstGeom>
          <a:solidFill>
            <a:schemeClr val="accent1">
              <a:lumMod val="50000"/>
            </a:schemeClr>
          </a:solidFill>
        </p:spPr>
        <p:txBody>
          <a:bodyPr wrap="square" rtlCol="0">
            <a:spAutoFit/>
          </a:bodyPr>
          <a:lstStyle/>
          <a:p>
            <a:r>
              <a:rPr lang="es-ES_tradnl" dirty="0">
                <a:solidFill>
                  <a:schemeClr val="bg1"/>
                </a:solidFill>
              </a:rPr>
              <a:t>Empiece el video y sígalo con la transcripción incluida </a:t>
            </a:r>
          </a:p>
        </p:txBody>
      </p:sp>
      <p:sp>
        <p:nvSpPr>
          <p:cNvPr id="7" name="TextBox 6">
            <a:extLst>
              <a:ext uri="{FF2B5EF4-FFF2-40B4-BE49-F238E27FC236}">
                <a16:creationId xmlns:a16="http://schemas.microsoft.com/office/drawing/2014/main" id="{CF840F72-C356-D849-BE29-F9EDE3F2D284}"/>
              </a:ext>
            </a:extLst>
          </p:cNvPr>
          <p:cNvSpPr txBox="1"/>
          <p:nvPr/>
        </p:nvSpPr>
        <p:spPr>
          <a:xfrm>
            <a:off x="911788" y="4771699"/>
            <a:ext cx="3793645" cy="1477328"/>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lgn="just"/>
            <a:r>
              <a:rPr lang="es-ES_tradnl" dirty="0"/>
              <a:t>Así como Nana, existen un sinnúmero de hispanohablantes de inglés como segunda lengua altamente calificados que se beneficiarían de un diagnóstico detallado como el que ofrece Pro. </a:t>
            </a:r>
          </a:p>
        </p:txBody>
      </p:sp>
    </p:spTree>
    <p:extLst>
      <p:ext uri="{BB962C8B-B14F-4D97-AF65-F5344CB8AC3E}">
        <p14:creationId xmlns:p14="http://schemas.microsoft.com/office/powerpoint/2010/main" val="2055376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2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22B52E-5B7E-1847-9EA2-236ABDB5421F}"/>
              </a:ext>
            </a:extLst>
          </p:cNvPr>
          <p:cNvSpPr/>
          <p:nvPr/>
        </p:nvSpPr>
        <p:spPr>
          <a:xfrm>
            <a:off x="358300" y="506710"/>
            <a:ext cx="6648615" cy="646331"/>
          </a:xfrm>
          <a:prstGeom prst="rect">
            <a:avLst/>
          </a:prstGeom>
        </p:spPr>
        <p:txBody>
          <a:bodyPr wrap="none">
            <a:spAutoFit/>
          </a:bodyPr>
          <a:lstStyle/>
          <a:p>
            <a:r>
              <a:rPr lang="es-ES_tradnl" b="1" dirty="0"/>
              <a:t>Diagnóstico general de la expresión oral del estudiante </a:t>
            </a:r>
            <a:br>
              <a:rPr lang="es-ES_tradnl" b="1" dirty="0"/>
            </a:br>
            <a:r>
              <a:rPr lang="es-ES_tradnl" dirty="0"/>
              <a:t>(Ejemplo en inglés. El diagnóstico de Pro puede hacerse en Español).  </a:t>
            </a:r>
          </a:p>
        </p:txBody>
      </p:sp>
      <p:graphicFrame>
        <p:nvGraphicFramePr>
          <p:cNvPr id="3" name="Table 2">
            <a:extLst>
              <a:ext uri="{FF2B5EF4-FFF2-40B4-BE49-F238E27FC236}">
                <a16:creationId xmlns:a16="http://schemas.microsoft.com/office/drawing/2014/main" id="{139A7ECC-9D80-624C-B359-B5F932DC3BB6}"/>
              </a:ext>
            </a:extLst>
          </p:cNvPr>
          <p:cNvGraphicFramePr>
            <a:graphicFrameLocks noGrp="1"/>
          </p:cNvGraphicFramePr>
          <p:nvPr>
            <p:extLst>
              <p:ext uri="{D42A27DB-BD31-4B8C-83A1-F6EECF244321}">
                <p14:modId xmlns:p14="http://schemas.microsoft.com/office/powerpoint/2010/main" val="766969284"/>
              </p:ext>
            </p:extLst>
          </p:nvPr>
        </p:nvGraphicFramePr>
        <p:xfrm>
          <a:off x="136487" y="1561170"/>
          <a:ext cx="10399869" cy="4650499"/>
        </p:xfrm>
        <a:graphic>
          <a:graphicData uri="http://schemas.openxmlformats.org/drawingml/2006/table">
            <a:tbl>
              <a:tblPr>
                <a:tableStyleId>{5C22544A-7EE6-4342-B048-85BDC9FD1C3A}</a:tableStyleId>
              </a:tblPr>
              <a:tblGrid>
                <a:gridCol w="145230">
                  <a:extLst>
                    <a:ext uri="{9D8B030D-6E8A-4147-A177-3AD203B41FA5}">
                      <a16:colId xmlns:a16="http://schemas.microsoft.com/office/drawing/2014/main" val="3621347801"/>
                    </a:ext>
                  </a:extLst>
                </a:gridCol>
                <a:gridCol w="4142829">
                  <a:extLst>
                    <a:ext uri="{9D8B030D-6E8A-4147-A177-3AD203B41FA5}">
                      <a16:colId xmlns:a16="http://schemas.microsoft.com/office/drawing/2014/main" val="2050323800"/>
                    </a:ext>
                  </a:extLst>
                </a:gridCol>
                <a:gridCol w="2902257">
                  <a:extLst>
                    <a:ext uri="{9D8B030D-6E8A-4147-A177-3AD203B41FA5}">
                      <a16:colId xmlns:a16="http://schemas.microsoft.com/office/drawing/2014/main" val="194324446"/>
                    </a:ext>
                  </a:extLst>
                </a:gridCol>
                <a:gridCol w="3209553">
                  <a:extLst>
                    <a:ext uri="{9D8B030D-6E8A-4147-A177-3AD203B41FA5}">
                      <a16:colId xmlns:a16="http://schemas.microsoft.com/office/drawing/2014/main" val="2095401424"/>
                    </a:ext>
                  </a:extLst>
                </a:gridCol>
              </a:tblGrid>
              <a:tr h="4650499">
                <a:tc>
                  <a:txBody>
                    <a:bodyPr/>
                    <a:lstStyle/>
                    <a:p>
                      <a:pPr marL="0" marR="0">
                        <a:lnSpc>
                          <a:spcPct val="115000"/>
                        </a:lnSpc>
                        <a:spcBef>
                          <a:spcPts val="0"/>
                        </a:spcBef>
                        <a:spcAft>
                          <a:spcPts val="0"/>
                        </a:spcAft>
                      </a:pPr>
                      <a:endParaRPr lang="en-US" sz="900">
                        <a:effectLst/>
                        <a:latin typeface="Arial" panose="020B0604020202020204" pitchFamily="34" charset="0"/>
                        <a:ea typeface="Arial" panose="020B0604020202020204" pitchFamily="34" charset="0"/>
                      </a:endParaRPr>
                    </a:p>
                  </a:txBody>
                  <a:tcPr marL="53575" marR="53575" marT="53575" marB="53575">
                    <a:solidFill>
                      <a:schemeClr val="accent1">
                        <a:lumMod val="20000"/>
                        <a:lumOff val="80000"/>
                      </a:schemeClr>
                    </a:solidFill>
                  </a:tcPr>
                </a:tc>
                <a:tc>
                  <a:txBody>
                    <a:bodyPr/>
                    <a:lstStyle/>
                    <a:p>
                      <a:pPr marL="0" marR="0" algn="ctr">
                        <a:lnSpc>
                          <a:spcPct val="115000"/>
                        </a:lnSpc>
                        <a:spcBef>
                          <a:spcPts val="0"/>
                        </a:spcBef>
                        <a:spcAft>
                          <a:spcPts val="0"/>
                        </a:spcAft>
                      </a:pPr>
                      <a:r>
                        <a:rPr lang="en-US" sz="1400" u="sng" dirty="0">
                          <a:effectLst/>
                        </a:rPr>
                        <a:t>Linguistic Complexity</a:t>
                      </a:r>
                      <a:endParaRPr lang="en-US" sz="1200" dirty="0">
                        <a:effectLst/>
                      </a:endParaRPr>
                    </a:p>
                    <a:p>
                      <a:pPr marL="0" marR="0" algn="ctr">
                        <a:lnSpc>
                          <a:spcPct val="115000"/>
                        </a:lnSpc>
                        <a:spcBef>
                          <a:spcPts val="0"/>
                        </a:spcBef>
                        <a:spcAft>
                          <a:spcPts val="0"/>
                        </a:spcAft>
                      </a:pPr>
                      <a:r>
                        <a:rPr lang="en-US" sz="1400" dirty="0">
                          <a:effectLst/>
                          <a:highlight>
                            <a:srgbClr val="FFFF00"/>
                          </a:highlight>
                        </a:rPr>
                        <a:t> </a:t>
                      </a:r>
                      <a:endParaRPr lang="en-US" sz="1200" dirty="0">
                        <a:effectLst/>
                      </a:endParaRPr>
                    </a:p>
                    <a:p>
                      <a:pPr marL="0" marR="0">
                        <a:lnSpc>
                          <a:spcPct val="115000"/>
                        </a:lnSpc>
                        <a:spcBef>
                          <a:spcPts val="0"/>
                        </a:spcBef>
                        <a:spcAft>
                          <a:spcPts val="0"/>
                        </a:spcAft>
                      </a:pPr>
                      <a:r>
                        <a:rPr lang="en-US" sz="1400" u="sng" dirty="0">
                          <a:effectLst/>
                        </a:rPr>
                        <a:t>EXPANDING</a:t>
                      </a:r>
                      <a:endParaRPr lang="en-US" sz="1200" dirty="0">
                        <a:effectLst/>
                      </a:endParaRPr>
                    </a:p>
                    <a:p>
                      <a:pPr marL="0" marR="0">
                        <a:lnSpc>
                          <a:spcPct val="115000"/>
                        </a:lnSpc>
                        <a:spcBef>
                          <a:spcPts val="0"/>
                        </a:spcBef>
                        <a:spcAft>
                          <a:spcPts val="0"/>
                        </a:spcAft>
                      </a:pPr>
                      <a:r>
                        <a:rPr lang="en-US" sz="1400" dirty="0">
                          <a:effectLst/>
                        </a:rPr>
                        <a:t>Nana spoke in sentences of variety lengths and linguistic complexity. For example, Nana has simple sentences such as “Thank you for invite me to do this exercise”. She also has more complex sentences such as “And, I want to say I had around 30 </a:t>
                      </a:r>
                      <a:r>
                        <a:rPr lang="en-US" sz="1400" dirty="0" err="1">
                          <a:effectLst/>
                        </a:rPr>
                        <a:t>differents</a:t>
                      </a:r>
                      <a:r>
                        <a:rPr lang="en-US" sz="1400" dirty="0">
                          <a:effectLst/>
                        </a:rPr>
                        <a:t> kinds of jobs here, like a dishwasher, or housekeeping, or maintenance, and departments, cleaning houses…what else, packing stuff in </a:t>
                      </a:r>
                      <a:r>
                        <a:rPr lang="en-US" sz="1400" dirty="0" err="1">
                          <a:effectLst/>
                        </a:rPr>
                        <a:t>differents</a:t>
                      </a:r>
                      <a:r>
                        <a:rPr lang="en-US" sz="1400" dirty="0">
                          <a:effectLst/>
                        </a:rPr>
                        <a:t> companies, I was disinfecting there for COVID 19, waitress…”. She also has sentences that are cohesive and provide details such as this example: “and my passion are my kids and every day I wake up thinking how I can make the world better for them. And….and I know someday my dream to be social worker here in the United States can be true.”</a:t>
                      </a:r>
                      <a:endParaRPr lang="en-US" sz="1200" dirty="0">
                        <a:effectLst/>
                        <a:latin typeface="Arial" panose="020B0604020202020204" pitchFamily="34" charset="0"/>
                        <a:ea typeface="Arial" panose="020B0604020202020204" pitchFamily="34" charset="0"/>
                      </a:endParaRPr>
                    </a:p>
                  </a:txBody>
                  <a:tcPr marL="53575" marR="53575" marT="53575" marB="53575">
                    <a:solidFill>
                      <a:schemeClr val="accent1">
                        <a:lumMod val="20000"/>
                        <a:lumOff val="80000"/>
                      </a:schemeClr>
                    </a:solidFill>
                  </a:tcPr>
                </a:tc>
                <a:tc>
                  <a:txBody>
                    <a:bodyPr/>
                    <a:lstStyle/>
                    <a:p>
                      <a:pPr marL="0" marR="0" algn="ctr">
                        <a:lnSpc>
                          <a:spcPct val="115000"/>
                        </a:lnSpc>
                        <a:spcBef>
                          <a:spcPts val="0"/>
                        </a:spcBef>
                        <a:spcAft>
                          <a:spcPts val="0"/>
                        </a:spcAft>
                      </a:pPr>
                      <a:r>
                        <a:rPr lang="en-US" sz="1400" u="sng" dirty="0">
                          <a:effectLst/>
                        </a:rPr>
                        <a:t>Vocabulary Usage</a:t>
                      </a:r>
                      <a:endParaRPr lang="en-US" sz="1400" dirty="0">
                        <a:effectLst/>
                      </a:endParaRPr>
                    </a:p>
                    <a:p>
                      <a:pPr marL="0" marR="0" algn="ctr">
                        <a:lnSpc>
                          <a:spcPct val="115000"/>
                        </a:lnSpc>
                        <a:spcBef>
                          <a:spcPts val="0"/>
                        </a:spcBef>
                        <a:spcAft>
                          <a:spcPts val="0"/>
                        </a:spcAft>
                      </a:pPr>
                      <a:r>
                        <a:rPr lang="en-US" sz="1400" dirty="0">
                          <a:effectLst/>
                        </a:rPr>
                        <a:t> </a:t>
                      </a:r>
                    </a:p>
                    <a:p>
                      <a:pPr marL="0" marR="0">
                        <a:lnSpc>
                          <a:spcPct val="115000"/>
                        </a:lnSpc>
                        <a:spcBef>
                          <a:spcPts val="0"/>
                        </a:spcBef>
                        <a:spcAft>
                          <a:spcPts val="0"/>
                        </a:spcAft>
                      </a:pPr>
                      <a:r>
                        <a:rPr lang="en-US" sz="1400" u="sng" dirty="0">
                          <a:effectLst/>
                        </a:rPr>
                        <a:t>EXPANDING</a:t>
                      </a:r>
                      <a:endParaRPr lang="en-US" sz="1400" dirty="0">
                        <a:effectLst/>
                      </a:endParaRPr>
                    </a:p>
                    <a:p>
                      <a:pPr marL="0" marR="0">
                        <a:lnSpc>
                          <a:spcPct val="115000"/>
                        </a:lnSpc>
                        <a:spcBef>
                          <a:spcPts val="0"/>
                        </a:spcBef>
                        <a:spcAft>
                          <a:spcPts val="0"/>
                        </a:spcAft>
                      </a:pPr>
                      <a:r>
                        <a:rPr lang="en-US" sz="1400" dirty="0">
                          <a:effectLst/>
                        </a:rPr>
                        <a:t>Nana uses words that are specific and technical related to content when talking about the different jobs she has had in the United States. For example, she uses the words housekeeping, maintenance, and disinfecting. However, she also has moments of code switching and groping for vocabulary when she talks about being a specialist. Her quote is as follows: “I’m social worker from the Antioquia University and I’m </a:t>
                      </a:r>
                      <a:r>
                        <a:rPr lang="en-US" sz="1400" dirty="0" err="1">
                          <a:effectLst/>
                        </a:rPr>
                        <a:t>especialista</a:t>
                      </a:r>
                      <a:r>
                        <a:rPr lang="en-US" sz="1400" dirty="0">
                          <a:effectLst/>
                        </a:rPr>
                        <a:t>?  in human rights”</a:t>
                      </a:r>
                      <a:endParaRPr lang="en-US" sz="1400" dirty="0">
                        <a:effectLst/>
                        <a:latin typeface="Arial" panose="020B0604020202020204" pitchFamily="34" charset="0"/>
                        <a:ea typeface="Arial" panose="020B0604020202020204" pitchFamily="34" charset="0"/>
                      </a:endParaRPr>
                    </a:p>
                  </a:txBody>
                  <a:tcPr marL="53575" marR="53575" marT="53575" marB="53575">
                    <a:solidFill>
                      <a:schemeClr val="accent1">
                        <a:lumMod val="20000"/>
                        <a:lumOff val="80000"/>
                      </a:schemeClr>
                    </a:solidFill>
                  </a:tcPr>
                </a:tc>
                <a:tc>
                  <a:txBody>
                    <a:bodyPr/>
                    <a:lstStyle/>
                    <a:p>
                      <a:pPr marL="0" marR="0" algn="ctr">
                        <a:lnSpc>
                          <a:spcPct val="115000"/>
                        </a:lnSpc>
                        <a:spcBef>
                          <a:spcPts val="0"/>
                        </a:spcBef>
                        <a:spcAft>
                          <a:spcPts val="0"/>
                        </a:spcAft>
                      </a:pPr>
                      <a:r>
                        <a:rPr lang="en-US" sz="1200" u="sng" dirty="0">
                          <a:effectLst/>
                        </a:rPr>
                        <a:t>Language Control</a:t>
                      </a:r>
                      <a:endParaRPr lang="en-US" sz="1100" dirty="0">
                        <a:effectLst/>
                      </a:endParaRPr>
                    </a:p>
                    <a:p>
                      <a:pPr marL="0" marR="0" algn="ctr">
                        <a:lnSpc>
                          <a:spcPct val="115000"/>
                        </a:lnSpc>
                        <a:spcBef>
                          <a:spcPts val="0"/>
                        </a:spcBef>
                        <a:spcAft>
                          <a:spcPts val="0"/>
                        </a:spcAft>
                      </a:pPr>
                      <a:r>
                        <a:rPr lang="en-US" sz="1200" u="sng" dirty="0">
                          <a:effectLst/>
                        </a:rPr>
                        <a:t> </a:t>
                      </a:r>
                      <a:endParaRPr lang="en-US" sz="1100" dirty="0">
                        <a:effectLst/>
                      </a:endParaRPr>
                    </a:p>
                    <a:p>
                      <a:pPr marL="0" marR="0">
                        <a:lnSpc>
                          <a:spcPct val="115000"/>
                        </a:lnSpc>
                        <a:spcBef>
                          <a:spcPts val="0"/>
                        </a:spcBef>
                        <a:spcAft>
                          <a:spcPts val="0"/>
                        </a:spcAft>
                      </a:pPr>
                      <a:r>
                        <a:rPr lang="en-US" sz="1200" u="sng" dirty="0">
                          <a:effectLst/>
                        </a:rPr>
                        <a:t>EXPANDING</a:t>
                      </a:r>
                      <a:endParaRPr lang="en-US" sz="1100" dirty="0">
                        <a:effectLst/>
                      </a:endParaRPr>
                    </a:p>
                    <a:p>
                      <a:pPr marL="0" marR="0">
                        <a:lnSpc>
                          <a:spcPct val="115000"/>
                        </a:lnSpc>
                        <a:spcBef>
                          <a:spcPts val="0"/>
                        </a:spcBef>
                        <a:spcAft>
                          <a:spcPts val="0"/>
                        </a:spcAft>
                      </a:pPr>
                      <a:r>
                        <a:rPr lang="en-US" sz="1200" dirty="0">
                          <a:effectLst/>
                        </a:rPr>
                        <a:t>Nana shows fluency the entire time and is clearly comprehensible. There are times in which she shows semantic errors, which reflect interference from Spanish, like when she says: “and I’m </a:t>
                      </a:r>
                      <a:r>
                        <a:rPr lang="en-US" sz="1200" dirty="0" err="1">
                          <a:effectLst/>
                        </a:rPr>
                        <a:t>especialista</a:t>
                      </a:r>
                      <a:r>
                        <a:rPr lang="en-US" sz="1200" dirty="0">
                          <a:effectLst/>
                        </a:rPr>
                        <a:t>?  in human rights”, and “to start to be social worker here, you need to start like (de) zero”. These errors do not impede the overall meaning of the communication.</a:t>
                      </a:r>
                      <a:endParaRPr lang="en-US" sz="1100" dirty="0">
                        <a:effectLst/>
                        <a:latin typeface="Arial" panose="020B0604020202020204" pitchFamily="34" charset="0"/>
                        <a:ea typeface="Arial" panose="020B0604020202020204" pitchFamily="34" charset="0"/>
                      </a:endParaRPr>
                    </a:p>
                  </a:txBody>
                  <a:tcPr marL="53575" marR="53575" marT="53575" marB="53575">
                    <a:solidFill>
                      <a:schemeClr val="accent1">
                        <a:lumMod val="20000"/>
                        <a:lumOff val="80000"/>
                      </a:schemeClr>
                    </a:solidFill>
                  </a:tcPr>
                </a:tc>
                <a:extLst>
                  <a:ext uri="{0D108BD9-81ED-4DB2-BD59-A6C34878D82A}">
                    <a16:rowId xmlns:a16="http://schemas.microsoft.com/office/drawing/2014/main" val="4028122539"/>
                  </a:ext>
                </a:extLst>
              </a:tr>
            </a:tbl>
          </a:graphicData>
        </a:graphic>
      </p:graphicFrame>
      <p:sp>
        <p:nvSpPr>
          <p:cNvPr id="4" name="TextBox 3">
            <a:extLst>
              <a:ext uri="{FF2B5EF4-FFF2-40B4-BE49-F238E27FC236}">
                <a16:creationId xmlns:a16="http://schemas.microsoft.com/office/drawing/2014/main" id="{F326FAC0-A156-C542-98A7-27F413536294}"/>
              </a:ext>
            </a:extLst>
          </p:cNvPr>
          <p:cNvSpPr txBox="1"/>
          <p:nvPr/>
        </p:nvSpPr>
        <p:spPr>
          <a:xfrm>
            <a:off x="1516566" y="6028124"/>
            <a:ext cx="8662949" cy="646331"/>
          </a:xfrm>
          <a:prstGeom prst="rect">
            <a:avLst/>
          </a:prstGeom>
          <a:solidFill>
            <a:schemeClr val="accent2">
              <a:lumMod val="20000"/>
              <a:lumOff val="80000"/>
            </a:schemeClr>
          </a:solidFill>
        </p:spPr>
        <p:txBody>
          <a:bodyPr wrap="none" rtlCol="0">
            <a:spAutoFit/>
          </a:bodyPr>
          <a:lstStyle/>
          <a:p>
            <a:r>
              <a:rPr lang="es-ES_tradnl" dirty="0"/>
              <a:t>El diagnóstico contiene retroalimentación en tres áreas generales: </a:t>
            </a:r>
            <a:r>
              <a:rPr lang="es-ES_tradnl" i="1" dirty="0"/>
              <a:t>complejidad lingüística, </a:t>
            </a:r>
            <a:br>
              <a:rPr lang="es-ES_tradnl" i="1" dirty="0"/>
            </a:br>
            <a:r>
              <a:rPr lang="es-ES_tradnl" i="1" dirty="0"/>
              <a:t>rango de vocabulario, y control de la lengua.</a:t>
            </a:r>
            <a:r>
              <a:rPr lang="es-ES_tradnl" dirty="0"/>
              <a:t> </a:t>
            </a:r>
          </a:p>
        </p:txBody>
      </p:sp>
      <p:sp>
        <p:nvSpPr>
          <p:cNvPr id="5" name="TextBox 4">
            <a:extLst>
              <a:ext uri="{FF2B5EF4-FFF2-40B4-BE49-F238E27FC236}">
                <a16:creationId xmlns:a16="http://schemas.microsoft.com/office/drawing/2014/main" id="{9270E0B1-6362-C943-9B83-E5644E85824A}"/>
              </a:ext>
            </a:extLst>
          </p:cNvPr>
          <p:cNvSpPr txBox="1"/>
          <p:nvPr/>
        </p:nvSpPr>
        <p:spPr>
          <a:xfrm>
            <a:off x="10536354" y="1561170"/>
            <a:ext cx="1519159" cy="1446550"/>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path path="circle">
              <a:fillToRect l="100000" b="100000"/>
            </a:path>
            <a:tileRect t="-100000" r="-100000"/>
          </a:gradFill>
        </p:spPr>
        <p:txBody>
          <a:bodyPr wrap="square" rtlCol="0">
            <a:spAutoFit/>
          </a:bodyPr>
          <a:lstStyle/>
          <a:p>
            <a:r>
              <a:rPr lang="es-ES_tradnl" sz="1100"/>
              <a:t>Los comentarios pueden ser </a:t>
            </a:r>
            <a:br>
              <a:rPr lang="es-ES_tradnl" sz="1100"/>
            </a:br>
            <a:r>
              <a:rPr lang="es-ES_tradnl" sz="1100"/>
              <a:t>tomados de un banco de comentarios preexistente que facilite el diagnóstico mas rápido y fácil para </a:t>
            </a:r>
            <a:br>
              <a:rPr lang="es-ES_tradnl" sz="1100"/>
            </a:br>
            <a:r>
              <a:rPr lang="es-ES_tradnl" sz="1100"/>
              <a:t>los evaluadores</a:t>
            </a:r>
            <a:endParaRPr lang="es-ES_tradnl" sz="1400"/>
          </a:p>
        </p:txBody>
      </p:sp>
    </p:spTree>
    <p:extLst>
      <p:ext uri="{BB962C8B-B14F-4D97-AF65-F5344CB8AC3E}">
        <p14:creationId xmlns:p14="http://schemas.microsoft.com/office/powerpoint/2010/main" val="3568861972"/>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{F1822DBC-C158-9B47-812E-7C6D2CA974B3}tf10001124</Template>
  <TotalTime>5581</TotalTime>
  <Words>5121</Words>
  <Application>Microsoft Macintosh PowerPoint</Application>
  <PresentationFormat>Widescreen</PresentationFormat>
  <Paragraphs>222</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Avenir Next Condensed</vt:lpstr>
      <vt:lpstr>Avenir Next Condensed Ultra Lig</vt:lpstr>
      <vt:lpstr>Corbel</vt:lpstr>
      <vt:lpstr>Wingdings 2</vt:lpstr>
      <vt:lpstr>Frame</vt:lpstr>
      <vt:lpstr>Pro  Diagnóstico Personalizado de Pronunciación en Inglés para Hispanohablantes </vt:lpstr>
      <vt:lpstr>¿Qué es Pro?</vt:lpstr>
      <vt:lpstr>¿En qué esta basado?</vt:lpstr>
      <vt:lpstr>¿Cómo funcionaría Pro?</vt:lpstr>
      <vt:lpstr>¿Qué elementos tiene Pro?</vt:lpstr>
      <vt:lpstr>¿Qué elementos tiene Pro?</vt:lpstr>
      <vt:lpstr>A continuación, se presenta un prototipo de diagnóstico inicial que puede servir como ilustración a lo que sería el producto final. Cabe señalar que dicho protocolo esta basado en modelos utilizados en las clases ya mencionadas dirigidas por el Dr. Ramírez. El protocolo final para utilización en el proyecto podría cambiar substancialmente sobretodo en su presentación y diagramación.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Las características lingüísticas aquí detalladas proveen información única, rápida, personalizada, asequible y con el mas alto nivel de conocimiento lingüístico para que a partir de esta información una persona hispanohablante pueda mejorar su pronunciación en inglés.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  Diagnóstico Personalizado de Pronunciación en Inglés para Hispanohablantes </dc:title>
  <dc:creator>Andres Ramirez</dc:creator>
  <cp:lastModifiedBy>Andres Ramirez</cp:lastModifiedBy>
  <cp:revision>25</cp:revision>
  <dcterms:created xsi:type="dcterms:W3CDTF">2021-07-15T22:59:55Z</dcterms:created>
  <dcterms:modified xsi:type="dcterms:W3CDTF">2021-07-19T20:01:51Z</dcterms:modified>
</cp:coreProperties>
</file>

<file path=docProps/thumbnail.jpeg>
</file>